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8" r:id="rId1"/>
    <p:sldMasterId id="2147483735" r:id="rId2"/>
  </p:sldMasterIdLst>
  <p:notesMasterIdLst>
    <p:notesMasterId r:id="rId37"/>
  </p:notesMasterIdLst>
  <p:handoutMasterIdLst>
    <p:handoutMasterId r:id="rId38"/>
  </p:handoutMasterIdLst>
  <p:sldIdLst>
    <p:sldId id="302" r:id="rId3"/>
    <p:sldId id="303" r:id="rId4"/>
    <p:sldId id="304" r:id="rId5"/>
    <p:sldId id="324" r:id="rId6"/>
    <p:sldId id="319" r:id="rId7"/>
    <p:sldId id="317" r:id="rId8"/>
    <p:sldId id="306" r:id="rId9"/>
    <p:sldId id="308" r:id="rId10"/>
    <p:sldId id="309" r:id="rId11"/>
    <p:sldId id="310" r:id="rId12"/>
    <p:sldId id="311" r:id="rId13"/>
    <p:sldId id="320" r:id="rId14"/>
    <p:sldId id="323" r:id="rId15"/>
    <p:sldId id="312" r:id="rId16"/>
    <p:sldId id="325" r:id="rId17"/>
    <p:sldId id="330" r:id="rId18"/>
    <p:sldId id="328" r:id="rId19"/>
    <p:sldId id="331" r:id="rId20"/>
    <p:sldId id="333" r:id="rId21"/>
    <p:sldId id="334" r:id="rId22"/>
    <p:sldId id="314" r:id="rId23"/>
    <p:sldId id="316" r:id="rId24"/>
    <p:sldId id="296" r:id="rId25"/>
    <p:sldId id="294" r:id="rId26"/>
    <p:sldId id="295" r:id="rId27"/>
    <p:sldId id="275" r:id="rId28"/>
    <p:sldId id="281" r:id="rId29"/>
    <p:sldId id="278" r:id="rId30"/>
    <p:sldId id="284" r:id="rId31"/>
    <p:sldId id="298" r:id="rId32"/>
    <p:sldId id="299" r:id="rId33"/>
    <p:sldId id="300" r:id="rId34"/>
    <p:sldId id="301" r:id="rId35"/>
    <p:sldId id="285" r:id="rId36"/>
  </p:sldIdLst>
  <p:sldSz cx="9144000" cy="6858000" type="screen4x3"/>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36BB84-0907-481B-9AA0-BDC47824A345}">
          <p14:sldIdLst>
            <p14:sldId id="302"/>
            <p14:sldId id="303"/>
            <p14:sldId id="304"/>
            <p14:sldId id="324"/>
            <p14:sldId id="319"/>
          </p14:sldIdLst>
        </p14:section>
        <p14:section name="Control Tower" id="{176FCFCF-41C6-4139-9D3F-53E8BD80EDF9}">
          <p14:sldIdLst>
            <p14:sldId id="317"/>
            <p14:sldId id="306"/>
            <p14:sldId id="308"/>
            <p14:sldId id="309"/>
            <p14:sldId id="310"/>
            <p14:sldId id="311"/>
            <p14:sldId id="320"/>
          </p14:sldIdLst>
        </p14:section>
        <p14:section name="Visibility Center" id="{F69FC89D-460D-417F-9378-558B85C4BD8F}">
          <p14:sldIdLst>
            <p14:sldId id="323"/>
            <p14:sldId id="312"/>
            <p14:sldId id="325"/>
          </p14:sldIdLst>
        </p14:section>
        <p14:section name="OperationDataVisibility" id="{692688B6-98C3-438A-9C30-A07E1F939D68}">
          <p14:sldIdLst>
            <p14:sldId id="330"/>
            <p14:sldId id="328"/>
            <p14:sldId id="331"/>
            <p14:sldId id="333"/>
            <p14:sldId id="334"/>
            <p14:sldId id="314"/>
            <p14:sldId id="316"/>
          </p14:sldIdLst>
        </p14:section>
        <p14:section name="Appendix" id="{8D89C2FE-CA1E-4DE6-BB9C-1A5EA9996A8E}">
          <p14:sldIdLst>
            <p14:sldId id="296"/>
            <p14:sldId id="294"/>
            <p14:sldId id="295"/>
            <p14:sldId id="275"/>
            <p14:sldId id="281"/>
            <p14:sldId id="278"/>
            <p14:sldId id="284"/>
            <p14:sldId id="298"/>
            <p14:sldId id="299"/>
            <p14:sldId id="300"/>
            <p14:sldId id="301"/>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1FF"/>
    <a:srgbClr val="3FADFF"/>
    <a:srgbClr val="0070C0"/>
    <a:srgbClr val="FFC000"/>
    <a:srgbClr val="C0E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493" autoAdjust="0"/>
  </p:normalViewPr>
  <p:slideViewPr>
    <p:cSldViewPr snapToGrid="0">
      <p:cViewPr varScale="1">
        <p:scale>
          <a:sx n="103" d="100"/>
          <a:sy n="103" d="100"/>
        </p:scale>
        <p:origin x="1836" y="10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8144411-EA0A-4516-8EFF-EC801659D6AC}" type="datetimeFigureOut">
              <a:rPr lang="ko-KR" altLang="en-US" smtClean="0"/>
              <a:t>2016-05-09</a:t>
            </a:fld>
            <a:endParaRPr lang="ko-KR" alt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95BBDDC-3D1C-470F-AEDC-F4AAF37165E4}" type="slidenum">
              <a:rPr lang="ko-KR" altLang="en-US" smtClean="0"/>
              <a:t>‹#›</a:t>
            </a:fld>
            <a:endParaRPr lang="ko-KR" altLang="en-US"/>
          </a:p>
        </p:txBody>
      </p:sp>
    </p:spTree>
    <p:extLst>
      <p:ext uri="{BB962C8B-B14F-4D97-AF65-F5344CB8AC3E}">
        <p14:creationId xmlns:p14="http://schemas.microsoft.com/office/powerpoint/2010/main" val="33668509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E7D4874-AA17-4FDE-A4CF-AEDFEEC28384}" type="datetimeFigureOut">
              <a:rPr lang="ko-KR" altLang="en-US" smtClean="0"/>
              <a:t>2016-05-09</a:t>
            </a:fld>
            <a:endParaRPr lang="ko-KR" alt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BF7CFB0-5D81-456F-A288-0138927980E2}" type="slidenum">
              <a:rPr lang="ko-KR" altLang="en-US" smtClean="0"/>
              <a:t>‹#›</a:t>
            </a:fld>
            <a:endParaRPr lang="ko-KR" altLang="en-US"/>
          </a:p>
        </p:txBody>
      </p:sp>
    </p:spTree>
    <p:extLst>
      <p:ext uri="{BB962C8B-B14F-4D97-AF65-F5344CB8AC3E}">
        <p14:creationId xmlns:p14="http://schemas.microsoft.com/office/powerpoint/2010/main" val="3378687820"/>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6852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0668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5585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kumimoji="1" lang="en-US" altLang="ko-KR" dirty="0" smtClean="0">
              <a:solidFill>
                <a:srgbClr val="FF0000"/>
              </a:solidFill>
              <a:latin typeface="Comic Sans MS" panose="030F0702030302020204" pitchFamily="66" charset="0"/>
              <a:ea typeface="굴림" pitchFamily="50" charset="-127"/>
              <a:cs typeface="굴림" charset="0"/>
            </a:endParaRPr>
          </a:p>
        </p:txBody>
      </p:sp>
    </p:spTree>
    <p:extLst>
      <p:ext uri="{BB962C8B-B14F-4D97-AF65-F5344CB8AC3E}">
        <p14:creationId xmlns:p14="http://schemas.microsoft.com/office/powerpoint/2010/main" val="25605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0194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83057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93303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스타일을 편집합니다</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6405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499028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인용문 있는 명함">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스타일을 편집합니다</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08843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참 또는 거짓">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ko-KR" altLang="en-US" smtClean="0"/>
              <a:t>마스터 제목 스타일 편집</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ko-KR" altLang="en-US" smtClean="0"/>
              <a:t>마스터 텍스트 스타일을 편집합니다</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924255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768449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448742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971788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360180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solidFill>
                <a:prstClr val="black">
                  <a:tint val="75000"/>
                </a:prstClr>
              </a:solidFill>
            </a:endParaRPr>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0474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232290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64338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86262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453956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59010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4423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ko-KR" altLang="en-US" smtClean="0"/>
              <a:t>마스터 제목 스타일 편집</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181684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250478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59A8C4E9-C78C-421A-ABCD-60FDAFBA7D9F}" type="slidenum">
              <a:rPr lang="ko-KR" altLang="en-US" smtClean="0"/>
              <a:t>‹#›</a:t>
            </a:fld>
            <a:endParaRPr lang="ko-KR" altLang="en-US"/>
          </a:p>
        </p:txBody>
      </p:sp>
    </p:spTree>
    <p:extLst>
      <p:ext uri="{BB962C8B-B14F-4D97-AF65-F5344CB8AC3E}">
        <p14:creationId xmlns:p14="http://schemas.microsoft.com/office/powerpoint/2010/main" val="333770043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solidFill>
                <a:prstClr val="black">
                  <a:tint val="75000"/>
                </a:prstClr>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solidFill>
                <a:prstClr val="black">
                  <a:tint val="75000"/>
                </a:prstClr>
              </a:solidFill>
            </a:endParaRPr>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303391887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martXBox/SmartX-mini.git"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ocalhost:3000/"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hyperlink" Target="https://sourceforge.net/projects/win32diskimager/files/latest/download?source=navbar" TargetMode="External"/><Relationship Id="rId4" Type="http://schemas.openxmlformats.org/officeDocument/2006/relationships/hyperlink" Target="http://blog.hypriot.com/downloads/" TargetMode="External"/><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png"/><Relationship Id="rId21" Type="http://schemas.openxmlformats.org/officeDocument/2006/relationships/image" Target="../media/image23.png"/><Relationship Id="rId7" Type="http://schemas.openxmlformats.org/officeDocument/2006/relationships/image" Target="../media/image6.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2.jpeg"/><Relationship Id="rId19" Type="http://schemas.openxmlformats.org/officeDocument/2006/relationships/image" Target="../media/image21.gif"/><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y.vmware.com/web/vmware/free#desktop_end_user_computing/vmware_workstation_player/12_0"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a:spcBef>
                <a:spcPct val="20000"/>
              </a:spcBef>
              <a:defRPr/>
            </a:pPr>
            <a:r>
              <a:rPr lang="en-US" altLang="ko-KR" sz="4400" dirty="0" smtClean="0">
                <a:solidFill>
                  <a:prstClr val="black"/>
                </a:solidFill>
              </a:rPr>
              <a:t>Tower Lab</a:t>
            </a:r>
          </a:p>
          <a:p>
            <a:pPr marL="342900" indent="-342900" algn="ctr">
              <a:spcBef>
                <a:spcPct val="20000"/>
              </a:spcBef>
              <a:defRPr/>
            </a:pPr>
            <a:r>
              <a:rPr lang="en-US" altLang="ko-KR" sz="2800" dirty="0" smtClean="0">
                <a:solidFill>
                  <a:prstClr val="black"/>
                </a:solidFill>
              </a:rPr>
              <a:t>(2016,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solidFill>
                  <a:prstClr val="black"/>
                </a:solidFill>
              </a:rPr>
              <a:t>NetCS Lab</a:t>
            </a:r>
            <a:endParaRPr lang="en-US" altLang="ko-KR" sz="3200" dirty="0">
              <a:solidFill>
                <a:prstClr val="black"/>
              </a:solidFill>
            </a:endParaRPr>
          </a:p>
        </p:txBody>
      </p:sp>
      <p:sp>
        <p:nvSpPr>
          <p:cNvPr id="4" name="Slide Number Placeholder 3"/>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1100855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609600"/>
            <a:ext cx="8197412" cy="1320800"/>
          </a:xfrm>
        </p:spPr>
        <p:txBody>
          <a:bodyPr/>
          <a:lstStyle/>
          <a:p>
            <a:r>
              <a:rPr lang="en-US" altLang="ko-KR" dirty="0" smtClean="0"/>
              <a:t>Virtual </a:t>
            </a:r>
            <a:r>
              <a:rPr lang="en-US" altLang="ko-KR" dirty="0"/>
              <a:t>Machine(VM) </a:t>
            </a:r>
            <a:r>
              <a:rPr lang="ko-KR" altLang="en-US" dirty="0"/>
              <a:t>생성 </a:t>
            </a:r>
            <a:r>
              <a:rPr lang="en-US" altLang="ko-KR" dirty="0" smtClean="0"/>
              <a:t>(3/4</a:t>
            </a:r>
            <a:r>
              <a:rPr lang="en-US" altLang="ko-KR" dirty="0"/>
              <a:t>)</a:t>
            </a:r>
            <a:endParaRPr lang="ko-KR" altLang="en-US" dirty="0"/>
          </a:p>
        </p:txBody>
      </p:sp>
      <p:sp>
        <p:nvSpPr>
          <p:cNvPr id="11" name="내용 개체 틀 2"/>
          <p:cNvSpPr txBox="1">
            <a:spLocks/>
          </p:cNvSpPr>
          <p:nvPr/>
        </p:nvSpPr>
        <p:spPr>
          <a:xfrm>
            <a:off x="379711" y="1693333"/>
            <a:ext cx="8107401"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Create a New Virtual Machine for Control Tower</a:t>
            </a:r>
            <a:endParaRPr lang="en-US" altLang="ko-KR" dirty="0" smtClean="0"/>
          </a:p>
          <a:p>
            <a:pPr lvl="1"/>
            <a:r>
              <a:rPr lang="ko-KR" altLang="en-US" dirty="0" smtClean="0"/>
              <a:t>이후 계정 생성 및 저장 공간 및 위치 지정은 상황에 맞게 설정함으로써</a:t>
            </a:r>
            <a:r>
              <a:rPr lang="en-US" altLang="ko-KR" dirty="0"/>
              <a:t/>
            </a:r>
            <a:br>
              <a:rPr lang="en-US" altLang="ko-KR" dirty="0"/>
            </a:br>
            <a:r>
              <a:rPr lang="ko-KR" altLang="en-US" dirty="0" smtClean="0"/>
              <a:t>가상 머신 생성</a:t>
            </a:r>
            <a:endParaRPr lang="en-US" altLang="ko-KR" dirty="0" smtClean="0"/>
          </a:p>
        </p:txBody>
      </p:sp>
      <p:pic>
        <p:nvPicPr>
          <p:cNvPr id="8" name="Picture 2" descr="http://beta3.finance.si/pics/cache_no/notebook.141155587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5208" y="552385"/>
            <a:ext cx="1552291" cy="125398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785107" y="1644192"/>
            <a:ext cx="1157163" cy="525372"/>
            <a:chOff x="6038275" y="1095632"/>
            <a:chExt cx="1157163" cy="525372"/>
          </a:xfrm>
        </p:grpSpPr>
        <p:sp>
          <p:nvSpPr>
            <p:cNvPr id="3" name="Rectangle 2"/>
            <p:cNvSpPr/>
            <p:nvPr/>
          </p:nvSpPr>
          <p:spPr>
            <a:xfrm>
              <a:off x="6038275" y="1095632"/>
              <a:ext cx="1157163" cy="525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6067200" y="1151465"/>
              <a:ext cx="461300" cy="461300"/>
            </a:xfrm>
            <a:prstGeom prst="rect">
              <a:avLst/>
            </a:prstGeom>
          </p:spPr>
        </p:pic>
        <p:pic>
          <p:nvPicPr>
            <p:cNvPr id="10" name="그림 73"/>
            <p:cNvPicPr>
              <a:picLocks noChangeAspect="1"/>
            </p:cNvPicPr>
            <p:nvPr/>
          </p:nvPicPr>
          <p:blipFill>
            <a:blip r:embed="rId4"/>
            <a:stretch>
              <a:fillRect/>
            </a:stretch>
          </p:blipFill>
          <p:spPr>
            <a:xfrm>
              <a:off x="6740280" y="1157426"/>
              <a:ext cx="434064" cy="438083"/>
            </a:xfrm>
            <a:prstGeom prst="rect">
              <a:avLst/>
            </a:prstGeom>
          </p:spPr>
        </p:pic>
        <p:sp>
          <p:nvSpPr>
            <p:cNvPr id="12" name="TextBox 11"/>
            <p:cNvSpPr txBox="1"/>
            <p:nvPr/>
          </p:nvSpPr>
          <p:spPr>
            <a:xfrm>
              <a:off x="6465687" y="1283262"/>
              <a:ext cx="338554" cy="276999"/>
            </a:xfrm>
            <a:prstGeom prst="rect">
              <a:avLst/>
            </a:prstGeom>
            <a:noFill/>
            <a:ln>
              <a:noFill/>
            </a:ln>
          </p:spPr>
          <p:txBody>
            <a:bodyPr wrap="none" rtlCol="0">
              <a:spAutoFit/>
            </a:bodyPr>
            <a:lstStyle/>
            <a:p>
              <a:pPr fontAlgn="base">
                <a:spcBef>
                  <a:spcPct val="0"/>
                </a:spcBef>
                <a:spcAft>
                  <a:spcPct val="0"/>
                </a:spcAft>
              </a:pPr>
              <a:r>
                <a:rPr kumimoji="1" lang="en-US" altLang="ko-KR" sz="1200" b="1" dirty="0" smtClean="0">
                  <a:solidFill>
                    <a:srgbClr val="5B9BD5"/>
                  </a:solidFill>
                  <a:latin typeface="Comic Sans MS" pitchFamily="66" charset="0"/>
                  <a:ea typeface="굴림" pitchFamily="50" charset="-127"/>
                </a:rPr>
                <a:t>or</a:t>
              </a:r>
              <a:endParaRPr kumimoji="1" lang="ko-KR" altLang="en-US" sz="1200" b="1" dirty="0" smtClean="0">
                <a:solidFill>
                  <a:srgbClr val="5B9BD5"/>
                </a:solidFill>
                <a:latin typeface="Comic Sans MS" pitchFamily="66" charset="0"/>
                <a:ea typeface="굴림" pitchFamily="50" charset="-127"/>
              </a:endParaRPr>
            </a:p>
          </p:txBody>
        </p:sp>
      </p:grpSp>
      <p:sp>
        <p:nvSpPr>
          <p:cNvPr id="14" name="TextBox 13"/>
          <p:cNvSpPr txBox="1"/>
          <p:nvPr/>
        </p:nvSpPr>
        <p:spPr>
          <a:xfrm>
            <a:off x="7815728" y="2103888"/>
            <a:ext cx="1342768" cy="369332"/>
          </a:xfrm>
          <a:prstGeom prst="rect">
            <a:avLst/>
          </a:prstGeom>
          <a:noFill/>
        </p:spPr>
        <p:txBody>
          <a:bodyPr wrap="square" rtlCol="0">
            <a:spAutoFit/>
          </a:bodyPr>
          <a:lstStyle/>
          <a:p>
            <a:r>
              <a:rPr lang="en-US" altLang="ko-KR" b="1" dirty="0" smtClean="0">
                <a:solidFill>
                  <a:srgbClr val="FF0000"/>
                </a:solidFill>
              </a:rPr>
              <a:t>64Bit OS</a:t>
            </a:r>
            <a:endParaRPr lang="ko-KR" altLang="en-US" b="1" dirty="0">
              <a:solidFill>
                <a:srgbClr val="FF000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330" y="2998622"/>
            <a:ext cx="2664650" cy="27885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618" y="2990438"/>
            <a:ext cx="2670848" cy="280717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9316" y="2991023"/>
            <a:ext cx="2652258" cy="2794786"/>
          </a:xfrm>
          <a:prstGeom prst="rect">
            <a:avLst/>
          </a:prstGeom>
        </p:spPr>
      </p:pic>
      <p:sp>
        <p:nvSpPr>
          <p:cNvPr id="19" name="Slide Number Placeholder 18"/>
          <p:cNvSpPr>
            <a:spLocks noGrp="1"/>
          </p:cNvSpPr>
          <p:nvPr>
            <p:ph type="sldNum" sz="quarter" idx="12"/>
          </p:nvPr>
        </p:nvSpPr>
        <p:spPr/>
        <p:txBody>
          <a:bodyPr/>
          <a:lstStyle/>
          <a:p>
            <a:fld id="{59A8C4E9-C78C-421A-ABCD-60FDAFBA7D9F}" type="slidenum">
              <a:rPr lang="ko-KR" altLang="en-US" smtClean="0"/>
              <a:t>10</a:t>
            </a:fld>
            <a:endParaRPr lang="ko-KR" altLang="en-US"/>
          </a:p>
        </p:txBody>
      </p:sp>
    </p:spTree>
    <p:extLst>
      <p:ext uri="{BB962C8B-B14F-4D97-AF65-F5344CB8AC3E}">
        <p14:creationId xmlns:p14="http://schemas.microsoft.com/office/powerpoint/2010/main" val="3042957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609600"/>
            <a:ext cx="8213205" cy="1320800"/>
          </a:xfrm>
        </p:spPr>
        <p:txBody>
          <a:bodyPr/>
          <a:lstStyle/>
          <a:p>
            <a:r>
              <a:rPr lang="en-US" altLang="ko-KR" dirty="0"/>
              <a:t>Virtual Machine(VM) </a:t>
            </a:r>
            <a:r>
              <a:rPr lang="ko-KR" altLang="en-US" dirty="0"/>
              <a:t>생성 </a:t>
            </a:r>
            <a:r>
              <a:rPr lang="en-US" altLang="ko-KR" dirty="0" smtClean="0"/>
              <a:t>(4/4</a:t>
            </a:r>
            <a:r>
              <a:rPr lang="en-US" altLang="ko-KR" dirty="0"/>
              <a:t>)</a:t>
            </a:r>
            <a:endParaRPr lang="ko-KR" altLang="en-US" dirty="0"/>
          </a:p>
        </p:txBody>
      </p:sp>
      <p:sp>
        <p:nvSpPr>
          <p:cNvPr id="11" name="내용 개체 틀 2"/>
          <p:cNvSpPr txBox="1">
            <a:spLocks/>
          </p:cNvSpPr>
          <p:nvPr/>
        </p:nvSpPr>
        <p:spPr>
          <a:xfrm>
            <a:off x="379711" y="1693333"/>
            <a:ext cx="8107401"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Create a New Virtual Machine for Control Tower</a:t>
            </a:r>
            <a:endParaRPr lang="en-US" altLang="ko-KR" dirty="0" smtClean="0"/>
          </a:p>
          <a:p>
            <a:pPr lvl="1"/>
            <a:r>
              <a:rPr lang="en-US" altLang="ko-KR" dirty="0" smtClean="0"/>
              <a:t>OS </a:t>
            </a:r>
            <a:r>
              <a:rPr lang="ko-KR" altLang="en-US" dirty="0" smtClean="0"/>
              <a:t>설치 작업이 끝나면 설정에서 지정한 계정 정보로 로그인하여</a:t>
            </a:r>
            <a:r>
              <a:rPr lang="en-US" altLang="ko-KR" dirty="0"/>
              <a:t/>
            </a:r>
            <a:br>
              <a:rPr lang="en-US" altLang="ko-KR" dirty="0"/>
            </a:br>
            <a:r>
              <a:rPr lang="en-US" altLang="ko-KR" dirty="0" smtClean="0"/>
              <a:t>Control Tower</a:t>
            </a:r>
            <a:r>
              <a:rPr lang="ko-KR" altLang="en-US" dirty="0" smtClean="0"/>
              <a:t>를 활용</a:t>
            </a:r>
            <a:endParaRPr lang="en-US" altLang="ko-KR" dirty="0" smtClean="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166" y="3071348"/>
            <a:ext cx="3970638" cy="298294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063" y="3301487"/>
            <a:ext cx="4203348" cy="2522664"/>
          </a:xfrm>
          <a:prstGeom prst="rect">
            <a:avLst/>
          </a:prstGeom>
        </p:spPr>
      </p:pic>
      <p:sp>
        <p:nvSpPr>
          <p:cNvPr id="18" name="Slide Number Placeholder 17"/>
          <p:cNvSpPr>
            <a:spLocks noGrp="1"/>
          </p:cNvSpPr>
          <p:nvPr>
            <p:ph type="sldNum" sz="quarter" idx="12"/>
          </p:nvPr>
        </p:nvSpPr>
        <p:spPr/>
        <p:txBody>
          <a:bodyPr/>
          <a:lstStyle/>
          <a:p>
            <a:fld id="{59A8C4E9-C78C-421A-ABCD-60FDAFBA7D9F}" type="slidenum">
              <a:rPr lang="ko-KR" altLang="en-US" smtClean="0"/>
              <a:t>11</a:t>
            </a:fld>
            <a:endParaRPr lang="ko-KR" altLang="en-US"/>
          </a:p>
        </p:txBody>
      </p:sp>
      <p:pic>
        <p:nvPicPr>
          <p:cNvPr id="20" name="Picture 212"/>
          <p:cNvPicPr>
            <a:picLocks noChangeAspect="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blip>
          <a:srcRect l="20868" r="20868"/>
          <a:stretch/>
        </p:blipFill>
        <p:spPr>
          <a:xfrm>
            <a:off x="8038092" y="-5142"/>
            <a:ext cx="898040" cy="2313218"/>
          </a:xfrm>
          <a:prstGeom prst="rect">
            <a:avLst/>
          </a:prstGeom>
        </p:spPr>
      </p:pic>
      <p:pic>
        <p:nvPicPr>
          <p:cNvPr id="21" name="Picture 3"/>
          <p:cNvPicPr>
            <a:picLocks noChangeAspect="1"/>
          </p:cNvPicPr>
          <p:nvPr/>
        </p:nvPicPr>
        <p:blipFill rotWithShape="1">
          <a:blip r:embed="rId5"/>
          <a:srcRect t="7393"/>
          <a:stretch/>
        </p:blipFill>
        <p:spPr>
          <a:xfrm>
            <a:off x="8010683" y="1210840"/>
            <a:ext cx="952858" cy="614538"/>
          </a:xfrm>
          <a:prstGeom prst="rect">
            <a:avLst/>
          </a:prstGeom>
        </p:spPr>
      </p:pic>
    </p:spTree>
    <p:extLst>
      <p:ext uri="{BB962C8B-B14F-4D97-AF65-F5344CB8AC3E}">
        <p14:creationId xmlns:p14="http://schemas.microsoft.com/office/powerpoint/2010/main" val="2634433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372533"/>
            <a:ext cx="7220625" cy="1320800"/>
          </a:xfrm>
        </p:spPr>
        <p:txBody>
          <a:bodyPr/>
          <a:lstStyle/>
          <a:p>
            <a:r>
              <a:rPr lang="en-US" altLang="ko-KR" dirty="0" smtClean="0"/>
              <a:t>VM </a:t>
            </a:r>
            <a:r>
              <a:rPr lang="ko-KR" altLang="en-US" dirty="0" smtClean="0"/>
              <a:t>환경 설정</a:t>
            </a:r>
            <a:endParaRPr lang="ko-KR" altLang="en-US" dirty="0"/>
          </a:p>
        </p:txBody>
      </p:sp>
      <p:sp>
        <p:nvSpPr>
          <p:cNvPr id="11" name="내용 개체 틀 2"/>
          <p:cNvSpPr txBox="1">
            <a:spLocks/>
          </p:cNvSpPr>
          <p:nvPr/>
        </p:nvSpPr>
        <p:spPr>
          <a:xfrm>
            <a:off x="166210" y="1964063"/>
            <a:ext cx="8107401" cy="485574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Change apt-get sources</a:t>
            </a:r>
            <a:endParaRPr lang="en-US" altLang="ko-KR" dirty="0" smtClean="0"/>
          </a:p>
          <a:p>
            <a:pPr lvl="1"/>
            <a:r>
              <a:rPr lang="en-US" altLang="ko-KR" dirty="0" err="1" smtClean="0"/>
              <a:t>sudo</a:t>
            </a:r>
            <a:r>
              <a:rPr lang="en-US" altLang="ko-KR" dirty="0" smtClean="0"/>
              <a:t> </a:t>
            </a:r>
            <a:r>
              <a:rPr lang="en-US" altLang="ko-KR" dirty="0" err="1" smtClean="0"/>
              <a:t>sed</a:t>
            </a:r>
            <a:r>
              <a:rPr lang="en-US" altLang="ko-KR" dirty="0" smtClean="0"/>
              <a:t> </a:t>
            </a:r>
            <a:r>
              <a:rPr lang="en-US" altLang="ko-KR" dirty="0"/>
              <a:t>–</a:t>
            </a:r>
            <a:r>
              <a:rPr lang="en-US" altLang="ko-KR" dirty="0" err="1"/>
              <a:t>i</a:t>
            </a:r>
            <a:r>
              <a:rPr lang="en-US" altLang="ko-KR" dirty="0"/>
              <a:t> 's/us.archive.ubuntu.com/ftp.daum.net/g' /</a:t>
            </a:r>
            <a:r>
              <a:rPr lang="en-US" altLang="ko-KR" dirty="0" err="1" smtClean="0"/>
              <a:t>etc</a:t>
            </a:r>
            <a:r>
              <a:rPr lang="en-US" altLang="ko-KR" dirty="0" smtClean="0"/>
              <a:t>/apt/</a:t>
            </a:r>
            <a:r>
              <a:rPr lang="en-US" altLang="ko-KR" dirty="0" err="1" smtClean="0"/>
              <a:t>sources.list</a:t>
            </a:r>
            <a:endParaRPr lang="en-US" altLang="ko-KR" dirty="0" smtClean="0"/>
          </a:p>
          <a:p>
            <a:pPr lvl="1"/>
            <a:r>
              <a:rPr lang="en-US" altLang="ko-KR" dirty="0" err="1"/>
              <a:t>sudo</a:t>
            </a:r>
            <a:r>
              <a:rPr lang="en-US" altLang="ko-KR" dirty="0"/>
              <a:t> </a:t>
            </a:r>
            <a:r>
              <a:rPr lang="en-US" altLang="ko-KR" dirty="0" err="1"/>
              <a:t>sed</a:t>
            </a:r>
            <a:r>
              <a:rPr lang="en-US" altLang="ko-KR" dirty="0"/>
              <a:t> –</a:t>
            </a:r>
            <a:r>
              <a:rPr lang="en-US" altLang="ko-KR" dirty="0" err="1"/>
              <a:t>i</a:t>
            </a:r>
            <a:r>
              <a:rPr lang="en-US" altLang="ko-KR" dirty="0"/>
              <a:t> </a:t>
            </a:r>
            <a:r>
              <a:rPr lang="en-US" altLang="ko-KR" dirty="0" smtClean="0"/>
              <a:t>'s/kr.archive.ubuntu.com/ftp.daum.net/g</a:t>
            </a:r>
            <a:r>
              <a:rPr lang="en-US" altLang="ko-KR" dirty="0"/>
              <a:t>' /</a:t>
            </a:r>
            <a:r>
              <a:rPr lang="en-US" altLang="ko-KR" dirty="0" err="1" smtClean="0"/>
              <a:t>etc</a:t>
            </a:r>
            <a:r>
              <a:rPr lang="en-US" altLang="ko-KR" dirty="0" smtClean="0"/>
              <a:t>/apt/</a:t>
            </a:r>
            <a:r>
              <a:rPr lang="en-US" altLang="ko-KR" dirty="0" err="1" smtClean="0"/>
              <a:t>sources.list</a:t>
            </a:r>
            <a:endParaRPr lang="en-US" altLang="ko-KR" dirty="0"/>
          </a:p>
          <a:p>
            <a:pPr lvl="1"/>
            <a:r>
              <a:rPr lang="ko-KR" altLang="en-US" dirty="0" smtClean="0"/>
              <a:t>현재 설정된 아카이브에 따라 바꿔야 할 내용이 다르지만 둘 다 입력해도 무방</a:t>
            </a:r>
            <a:endParaRPr lang="en-US" altLang="ko-KR" dirty="0" smtClean="0"/>
          </a:p>
          <a:p>
            <a:pPr lvl="1"/>
            <a:endParaRPr lang="en-US" altLang="ko-KR" dirty="0" smtClean="0"/>
          </a:p>
          <a:p>
            <a:pPr lvl="1"/>
            <a:r>
              <a:rPr lang="en-US" altLang="ko-KR" dirty="0" err="1" smtClean="0"/>
              <a:t>sudo</a:t>
            </a:r>
            <a:r>
              <a:rPr lang="en-US" altLang="ko-KR" dirty="0" smtClean="0"/>
              <a:t> </a:t>
            </a:r>
            <a:r>
              <a:rPr lang="en-US" altLang="ko-KR" dirty="0"/>
              <a:t>apt-get update</a:t>
            </a:r>
          </a:p>
          <a:p>
            <a:pPr lvl="1"/>
            <a:r>
              <a:rPr lang="en-US" altLang="ko-KR" dirty="0" err="1" smtClean="0"/>
              <a:t>sudo</a:t>
            </a:r>
            <a:r>
              <a:rPr lang="en-US" altLang="ko-KR" dirty="0" smtClean="0"/>
              <a:t> </a:t>
            </a:r>
            <a:r>
              <a:rPr lang="en-US" altLang="ko-KR" dirty="0"/>
              <a:t>apt-get </a:t>
            </a:r>
            <a:r>
              <a:rPr lang="en-US" altLang="ko-KR" dirty="0" smtClean="0"/>
              <a:t>upgrade</a:t>
            </a:r>
          </a:p>
          <a:p>
            <a:pPr lvl="1"/>
            <a:endParaRPr lang="en-US" altLang="ko-KR" dirty="0" smtClean="0"/>
          </a:p>
        </p:txBody>
      </p:sp>
      <p:pic>
        <p:nvPicPr>
          <p:cNvPr id="13"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8038092" y="-5142"/>
            <a:ext cx="898040" cy="2313218"/>
          </a:xfrm>
          <a:prstGeom prst="rect">
            <a:avLst/>
          </a:prstGeom>
        </p:spPr>
      </p:pic>
      <p:pic>
        <p:nvPicPr>
          <p:cNvPr id="4" name="Picture 3"/>
          <p:cNvPicPr>
            <a:picLocks noChangeAspect="1"/>
          </p:cNvPicPr>
          <p:nvPr/>
        </p:nvPicPr>
        <p:blipFill rotWithShape="1">
          <a:blip r:embed="rId3"/>
          <a:srcRect t="7393"/>
          <a:stretch/>
        </p:blipFill>
        <p:spPr>
          <a:xfrm>
            <a:off x="8010683" y="1210840"/>
            <a:ext cx="952858" cy="614538"/>
          </a:xfrm>
          <a:prstGeom prst="rect">
            <a:avLst/>
          </a:prstGeom>
        </p:spPr>
      </p:pic>
      <p:sp>
        <p:nvSpPr>
          <p:cNvPr id="18" name="직사각형 7"/>
          <p:cNvSpPr/>
          <p:nvPr/>
        </p:nvSpPr>
        <p:spPr>
          <a:xfrm>
            <a:off x="609598" y="2308075"/>
            <a:ext cx="7610814" cy="78996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20" name="직사각형 7"/>
          <p:cNvSpPr/>
          <p:nvPr/>
        </p:nvSpPr>
        <p:spPr>
          <a:xfrm>
            <a:off x="609598" y="3817621"/>
            <a:ext cx="7610813" cy="868519"/>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12</a:t>
            </a:fld>
            <a:endParaRPr lang="ko-KR" altLang="en-US"/>
          </a:p>
        </p:txBody>
      </p:sp>
    </p:spTree>
    <p:extLst>
      <p:ext uri="{BB962C8B-B14F-4D97-AF65-F5344CB8AC3E}">
        <p14:creationId xmlns:p14="http://schemas.microsoft.com/office/powerpoint/2010/main" val="175267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372533"/>
            <a:ext cx="7220625" cy="1320800"/>
          </a:xfrm>
        </p:spPr>
        <p:txBody>
          <a:bodyPr/>
          <a:lstStyle/>
          <a:p>
            <a:r>
              <a:rPr lang="en-US" altLang="ko-KR" dirty="0" smtClean="0"/>
              <a:t>What is </a:t>
            </a:r>
            <a:r>
              <a:rPr lang="en-US" altLang="ko-KR" dirty="0" err="1" smtClean="0"/>
              <a:t>Docker</a:t>
            </a:r>
            <a:r>
              <a:rPr lang="en-US" altLang="ko-KR" dirty="0" smtClean="0"/>
              <a:t>?</a:t>
            </a:r>
            <a:endParaRPr lang="ko-KR" altLang="en-US" dirty="0"/>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13</a:t>
            </a:fld>
            <a:endParaRPr lang="ko-KR" altLang="en-US"/>
          </a:p>
        </p:txBody>
      </p:sp>
      <p:sp>
        <p:nvSpPr>
          <p:cNvPr id="12" name="내용 개체 틀 2"/>
          <p:cNvSpPr>
            <a:spLocks noGrp="1"/>
          </p:cNvSpPr>
          <p:nvPr>
            <p:ph idx="1"/>
          </p:nvPr>
        </p:nvSpPr>
        <p:spPr>
          <a:xfrm>
            <a:off x="626074" y="3581875"/>
            <a:ext cx="6943126" cy="2088745"/>
          </a:xfrm>
        </p:spPr>
        <p:txBody>
          <a:bodyPr>
            <a:noAutofit/>
          </a:bodyPr>
          <a:lstStyle/>
          <a:p>
            <a:r>
              <a:rPr lang="en-US" altLang="ko-KR" sz="2400"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400" dirty="0"/>
          </a:p>
        </p:txBody>
      </p:sp>
      <p:pic>
        <p:nvPicPr>
          <p:cNvPr id="14" name="그림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1138522"/>
            <a:ext cx="2743010" cy="2443353"/>
          </a:xfrm>
          <a:prstGeom prst="rect">
            <a:avLst/>
          </a:prstGeom>
        </p:spPr>
      </p:pic>
    </p:spTree>
    <p:extLst>
      <p:ext uri="{BB962C8B-B14F-4D97-AF65-F5344CB8AC3E}">
        <p14:creationId xmlns:p14="http://schemas.microsoft.com/office/powerpoint/2010/main" val="2056218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372533"/>
            <a:ext cx="7220625" cy="1320800"/>
          </a:xfrm>
        </p:spPr>
        <p:txBody>
          <a:bodyPr/>
          <a:lstStyle/>
          <a:p>
            <a:r>
              <a:rPr lang="en-US" altLang="ko-KR" dirty="0" err="1" smtClean="0"/>
              <a:t>Docker</a:t>
            </a:r>
            <a:r>
              <a:rPr lang="en-US" altLang="ko-KR" dirty="0" smtClean="0"/>
              <a:t> Engine </a:t>
            </a:r>
            <a:r>
              <a:rPr lang="ko-KR" altLang="en-US" dirty="0" smtClean="0"/>
              <a:t>설치</a:t>
            </a:r>
            <a:endParaRPr lang="ko-KR" altLang="en-US" dirty="0"/>
          </a:p>
        </p:txBody>
      </p:sp>
      <p:sp>
        <p:nvSpPr>
          <p:cNvPr id="11" name="내용 개체 틀 2"/>
          <p:cNvSpPr txBox="1">
            <a:spLocks/>
          </p:cNvSpPr>
          <p:nvPr/>
        </p:nvSpPr>
        <p:spPr>
          <a:xfrm>
            <a:off x="166210" y="1964063"/>
            <a:ext cx="8107401" cy="485574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endParaRPr lang="en-US" altLang="ko-KR" dirty="0" smtClean="0"/>
          </a:p>
          <a:p>
            <a:r>
              <a:rPr lang="en-US" altLang="ko-KR" dirty="0" smtClean="0">
                <a:solidFill>
                  <a:schemeClr val="tx1"/>
                </a:solidFill>
              </a:rPr>
              <a:t>Install </a:t>
            </a:r>
            <a:r>
              <a:rPr lang="en-US" altLang="ko-KR" dirty="0" err="1" smtClean="0">
                <a:solidFill>
                  <a:schemeClr val="tx1"/>
                </a:solidFill>
              </a:rPr>
              <a:t>Docker</a:t>
            </a:r>
            <a:endParaRPr lang="en-US" altLang="ko-KR" dirty="0"/>
          </a:p>
          <a:p>
            <a:pPr lvl="1"/>
            <a:r>
              <a:rPr lang="en-US" altLang="ko-KR" dirty="0" smtClean="0"/>
              <a:t>curl </a:t>
            </a:r>
            <a:r>
              <a:rPr lang="en-US" altLang="ko-KR" dirty="0"/>
              <a:t>-</a:t>
            </a:r>
            <a:r>
              <a:rPr lang="en-US" altLang="ko-KR" dirty="0" err="1"/>
              <a:t>fsSL</a:t>
            </a:r>
            <a:r>
              <a:rPr lang="en-US" altLang="ko-KR" dirty="0"/>
              <a:t> https://get.docker.com/ | </a:t>
            </a:r>
            <a:r>
              <a:rPr lang="en-US" altLang="ko-KR" dirty="0" err="1"/>
              <a:t>sh</a:t>
            </a:r>
            <a:endParaRPr lang="en-US" altLang="ko-KR" dirty="0"/>
          </a:p>
          <a:p>
            <a:pPr lvl="1"/>
            <a:r>
              <a:rPr lang="en-US" altLang="ko-KR" dirty="0" err="1"/>
              <a:t>sudo</a:t>
            </a:r>
            <a:r>
              <a:rPr lang="en-US" altLang="ko-KR" dirty="0"/>
              <a:t> </a:t>
            </a:r>
            <a:r>
              <a:rPr lang="en-US" altLang="ko-KR" dirty="0" err="1"/>
              <a:t>usermod</a:t>
            </a:r>
            <a:r>
              <a:rPr lang="en-US" altLang="ko-KR" dirty="0"/>
              <a:t> -</a:t>
            </a:r>
            <a:r>
              <a:rPr lang="en-US" altLang="ko-KR" dirty="0" err="1"/>
              <a:t>aG</a:t>
            </a:r>
            <a:r>
              <a:rPr lang="en-US" altLang="ko-KR" dirty="0"/>
              <a:t> </a:t>
            </a:r>
            <a:r>
              <a:rPr lang="en-US" altLang="ko-KR" dirty="0" err="1"/>
              <a:t>docker</a:t>
            </a:r>
            <a:r>
              <a:rPr lang="en-US" altLang="ko-KR" dirty="0"/>
              <a:t> </a:t>
            </a:r>
            <a:r>
              <a:rPr lang="en-US" altLang="ko-KR" dirty="0">
                <a:solidFill>
                  <a:srgbClr val="FF0000"/>
                </a:solidFill>
              </a:rPr>
              <a:t>[username</a:t>
            </a:r>
            <a:r>
              <a:rPr lang="en-US" altLang="ko-KR" dirty="0" smtClean="0">
                <a:solidFill>
                  <a:srgbClr val="FF0000"/>
                </a:solidFill>
              </a:rPr>
              <a:t>]</a:t>
            </a:r>
            <a:endParaRPr lang="en-US" altLang="ko-KR" dirty="0">
              <a:solidFill>
                <a:srgbClr val="FF0000"/>
              </a:solidFill>
            </a:endParaRPr>
          </a:p>
          <a:p>
            <a:pPr lvl="1"/>
            <a:r>
              <a:rPr lang="en-US" altLang="ko-KR" dirty="0" err="1"/>
              <a:t>sudo</a:t>
            </a:r>
            <a:r>
              <a:rPr lang="en-US" altLang="ko-KR" dirty="0"/>
              <a:t> service </a:t>
            </a:r>
            <a:r>
              <a:rPr lang="en-US" altLang="ko-KR" dirty="0" err="1"/>
              <a:t>docker</a:t>
            </a:r>
            <a:r>
              <a:rPr lang="en-US" altLang="ko-KR" dirty="0"/>
              <a:t> </a:t>
            </a:r>
            <a:r>
              <a:rPr lang="en-US" altLang="ko-KR" dirty="0" smtClean="0"/>
              <a:t>restart</a:t>
            </a:r>
            <a:endParaRPr lang="en-US" altLang="ko-KR" dirty="0"/>
          </a:p>
          <a:p>
            <a:pPr lvl="1"/>
            <a:r>
              <a:rPr lang="ko-KR" altLang="en-US" dirty="0" smtClean="0"/>
              <a:t>이후 터미널 재시작 후에는 </a:t>
            </a:r>
            <a:r>
              <a:rPr lang="en-US" altLang="ko-KR" dirty="0" smtClean="0"/>
              <a:t>root </a:t>
            </a:r>
            <a:r>
              <a:rPr lang="ko-KR" altLang="en-US" dirty="0" smtClean="0"/>
              <a:t>권한 없이 바로 </a:t>
            </a:r>
            <a:r>
              <a:rPr lang="en-US" altLang="ko-KR" dirty="0" err="1" smtClean="0"/>
              <a:t>docker</a:t>
            </a:r>
            <a:r>
              <a:rPr lang="en-US" altLang="ko-KR" dirty="0" smtClean="0"/>
              <a:t> </a:t>
            </a:r>
            <a:r>
              <a:rPr lang="ko-KR" altLang="en-US" dirty="0" smtClean="0"/>
              <a:t>커맨드 사용 가능</a:t>
            </a:r>
            <a:endParaRPr lang="en-US" altLang="ko-KR" dirty="0" smtClean="0"/>
          </a:p>
        </p:txBody>
      </p:sp>
      <p:sp>
        <p:nvSpPr>
          <p:cNvPr id="7" name="Slide Number Placeholder 6"/>
          <p:cNvSpPr>
            <a:spLocks noGrp="1"/>
          </p:cNvSpPr>
          <p:nvPr>
            <p:ph type="sldNum" sz="quarter" idx="12"/>
          </p:nvPr>
        </p:nvSpPr>
        <p:spPr/>
        <p:txBody>
          <a:bodyPr/>
          <a:lstStyle/>
          <a:p>
            <a:fld id="{59A8C4E9-C78C-421A-ABCD-60FDAFBA7D9F}" type="slidenum">
              <a:rPr lang="ko-KR" altLang="en-US" smtClean="0"/>
              <a:t>14</a:t>
            </a:fld>
            <a:endParaRPr lang="ko-KR" altLang="en-US"/>
          </a:p>
        </p:txBody>
      </p:sp>
      <p:sp>
        <p:nvSpPr>
          <p:cNvPr id="9" name="직사각형 7"/>
          <p:cNvSpPr/>
          <p:nvPr/>
        </p:nvSpPr>
        <p:spPr>
          <a:xfrm>
            <a:off x="662799" y="2739464"/>
            <a:ext cx="7557613" cy="108333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pic>
        <p:nvPicPr>
          <p:cNvPr id="14"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8038092" y="-5142"/>
            <a:ext cx="898040" cy="2313218"/>
          </a:xfrm>
          <a:prstGeom prst="rect">
            <a:avLst/>
          </a:prstGeom>
        </p:spPr>
      </p:pic>
      <p:pic>
        <p:nvPicPr>
          <p:cNvPr id="15" name="Picture 3"/>
          <p:cNvPicPr>
            <a:picLocks noChangeAspect="1"/>
          </p:cNvPicPr>
          <p:nvPr/>
        </p:nvPicPr>
        <p:blipFill rotWithShape="1">
          <a:blip r:embed="rId3"/>
          <a:srcRect t="7393"/>
          <a:stretch/>
        </p:blipFill>
        <p:spPr>
          <a:xfrm>
            <a:off x="8010683" y="1210840"/>
            <a:ext cx="952858" cy="614538"/>
          </a:xfrm>
          <a:prstGeom prst="rect">
            <a:avLst/>
          </a:prstGeom>
        </p:spPr>
      </p:pic>
    </p:spTree>
    <p:extLst>
      <p:ext uri="{BB962C8B-B14F-4D97-AF65-F5344CB8AC3E}">
        <p14:creationId xmlns:p14="http://schemas.microsoft.com/office/powerpoint/2010/main" val="2222342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Docker</a:t>
            </a:r>
            <a:r>
              <a:rPr lang="en-US" altLang="ko-KR" dirty="0" smtClean="0"/>
              <a:t> Image </a:t>
            </a:r>
            <a:r>
              <a:rPr lang="ko-KR" altLang="en-US" dirty="0" smtClean="0"/>
              <a:t>생성 및</a:t>
            </a:r>
            <a:r>
              <a:rPr lang="en-US" altLang="ko-KR" dirty="0" smtClean="0"/>
              <a:t/>
            </a:r>
            <a:br>
              <a:rPr lang="en-US" altLang="ko-KR" dirty="0" smtClean="0"/>
            </a:br>
            <a:r>
              <a:rPr lang="en-US" altLang="ko-KR" dirty="0" err="1" smtClean="0"/>
              <a:t>Docker</a:t>
            </a:r>
            <a:r>
              <a:rPr lang="en-US" altLang="ko-KR" dirty="0" smtClean="0"/>
              <a:t> Container </a:t>
            </a:r>
            <a:r>
              <a:rPr lang="ko-KR" altLang="en-US" dirty="0" smtClean="0"/>
              <a:t>실행</a:t>
            </a:r>
            <a:endParaRPr lang="ko-KR" altLang="en-US" dirty="0"/>
          </a:p>
        </p:txBody>
      </p:sp>
      <p:sp>
        <p:nvSpPr>
          <p:cNvPr id="4" name="슬라이드 번호 개체 틀 3"/>
          <p:cNvSpPr>
            <a:spLocks noGrp="1"/>
          </p:cNvSpPr>
          <p:nvPr>
            <p:ph type="sldNum" sz="quarter" idx="12"/>
          </p:nvPr>
        </p:nvSpPr>
        <p:spPr/>
        <p:txBody>
          <a:bodyPr/>
          <a:lstStyle/>
          <a:p>
            <a:fld id="{59A8C4E9-C78C-421A-ABCD-60FDAFBA7D9F}" type="slidenum">
              <a:rPr lang="ko-KR" altLang="en-US" smtClean="0"/>
              <a:t>15</a:t>
            </a:fld>
            <a:endParaRPr lang="ko-KR" altLang="en-US"/>
          </a:p>
        </p:txBody>
      </p:sp>
      <p:sp>
        <p:nvSpPr>
          <p:cNvPr id="5" name="내용 개체 틀 2"/>
          <p:cNvSpPr txBox="1">
            <a:spLocks/>
          </p:cNvSpPr>
          <p:nvPr/>
        </p:nvSpPr>
        <p:spPr>
          <a:xfrm>
            <a:off x="631312" y="1690025"/>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altLang="ko-KR" dirty="0">
              <a:solidFill>
                <a:schemeClr val="tx1"/>
              </a:solidFill>
            </a:endParaRPr>
          </a:p>
          <a:p>
            <a:r>
              <a:rPr lang="en-US" altLang="ko-KR" dirty="0" smtClean="0">
                <a:solidFill>
                  <a:schemeClr val="tx1"/>
                </a:solidFill>
              </a:rPr>
              <a:t>Download files to make </a:t>
            </a:r>
            <a:r>
              <a:rPr lang="en-US" altLang="ko-KR" dirty="0" err="1" smtClean="0">
                <a:solidFill>
                  <a:schemeClr val="tx1"/>
                </a:solidFill>
              </a:rPr>
              <a:t>docker</a:t>
            </a:r>
            <a:r>
              <a:rPr lang="en-US" altLang="ko-KR" dirty="0" smtClean="0">
                <a:solidFill>
                  <a:schemeClr val="tx1"/>
                </a:solidFill>
              </a:rPr>
              <a:t> image from </a:t>
            </a:r>
            <a:r>
              <a:rPr lang="en-US" altLang="ko-KR" dirty="0" err="1" smtClean="0">
                <a:solidFill>
                  <a:schemeClr val="tx1"/>
                </a:solidFill>
              </a:rPr>
              <a:t>Github</a:t>
            </a:r>
            <a:endParaRPr lang="en-US" altLang="ko-KR" dirty="0" smtClean="0">
              <a:solidFill>
                <a:schemeClr val="tx1"/>
              </a:solidFill>
            </a:endParaRPr>
          </a:p>
          <a:p>
            <a:pPr lvl="1"/>
            <a:r>
              <a:rPr lang="en-US" altLang="ko-KR" dirty="0" err="1" smtClean="0">
                <a:solidFill>
                  <a:schemeClr val="tx1"/>
                </a:solidFill>
              </a:rPr>
              <a:t>git</a:t>
            </a:r>
            <a:r>
              <a:rPr lang="en-US" altLang="ko-KR" dirty="0" smtClean="0">
                <a:solidFill>
                  <a:schemeClr val="tx1"/>
                </a:solidFill>
              </a:rPr>
              <a:t> clone </a:t>
            </a:r>
            <a:r>
              <a:rPr lang="en-US" altLang="ko-KR" dirty="0" smtClean="0">
                <a:solidFill>
                  <a:schemeClr val="tx1"/>
                </a:solidFill>
                <a:hlinkClick r:id="rId2"/>
              </a:rPr>
              <a:t>https://github.com/SmartXBox/SmartX-mini.git</a:t>
            </a:r>
            <a:endParaRPr lang="en-US" altLang="ko-KR" dirty="0" smtClean="0">
              <a:solidFill>
                <a:schemeClr val="tx1"/>
              </a:solidFill>
            </a:endParaRPr>
          </a:p>
          <a:p>
            <a:pPr lvl="1"/>
            <a:r>
              <a:rPr lang="en-US" altLang="ko-KR" dirty="0" smtClean="0">
                <a:solidFill>
                  <a:schemeClr val="tx1"/>
                </a:solidFill>
              </a:rPr>
              <a:t>cd </a:t>
            </a:r>
            <a:r>
              <a:rPr lang="en-US" altLang="ko-KR" dirty="0">
                <a:solidFill>
                  <a:schemeClr val="tx1"/>
                </a:solidFill>
              </a:rPr>
              <a:t>~/</a:t>
            </a:r>
            <a:r>
              <a:rPr lang="en-US" altLang="ko-KR" dirty="0" smtClean="0">
                <a:solidFill>
                  <a:schemeClr val="tx1"/>
                </a:solidFill>
              </a:rPr>
              <a:t>SmartX-mini/</a:t>
            </a:r>
            <a:r>
              <a:rPr lang="en-US" altLang="ko-KR" dirty="0" err="1" smtClean="0">
                <a:solidFill>
                  <a:schemeClr val="tx1"/>
                </a:solidFill>
              </a:rPr>
              <a:t>ubuntu-nodejs</a:t>
            </a:r>
            <a:endParaRPr lang="en-US" altLang="ko-KR" dirty="0">
              <a:solidFill>
                <a:schemeClr val="tx1"/>
              </a:solidFill>
            </a:endParaRPr>
          </a:p>
          <a:p>
            <a:endParaRPr lang="en-US" altLang="ko-KR" dirty="0" smtClean="0">
              <a:solidFill>
                <a:schemeClr val="tx1"/>
              </a:solidFill>
            </a:endParaRPr>
          </a:p>
          <a:p>
            <a:r>
              <a:rPr lang="en-US" altLang="ko-KR" dirty="0" smtClean="0">
                <a:solidFill>
                  <a:schemeClr val="tx1"/>
                </a:solidFill>
              </a:rPr>
              <a:t>Build </a:t>
            </a:r>
            <a:r>
              <a:rPr lang="en-US" altLang="ko-KR" dirty="0" err="1">
                <a:solidFill>
                  <a:schemeClr val="tx1"/>
                </a:solidFill>
              </a:rPr>
              <a:t>Dockerfile</a:t>
            </a:r>
            <a:r>
              <a:rPr lang="en-US" altLang="ko-KR" dirty="0">
                <a:solidFill>
                  <a:schemeClr val="tx1"/>
                </a:solidFill>
              </a:rPr>
              <a:t>	※ It takes long time.</a:t>
            </a:r>
          </a:p>
          <a:p>
            <a:pPr lvl="1"/>
            <a:r>
              <a:rPr lang="en-US" altLang="ko-KR" dirty="0" err="1" smtClean="0">
                <a:solidFill>
                  <a:schemeClr val="tx1"/>
                </a:solidFill>
              </a:rPr>
              <a:t>docker</a:t>
            </a:r>
            <a:r>
              <a:rPr lang="en-US" altLang="ko-KR" dirty="0" smtClean="0">
                <a:solidFill>
                  <a:schemeClr val="tx1"/>
                </a:solidFill>
              </a:rPr>
              <a:t> </a:t>
            </a:r>
            <a:r>
              <a:rPr lang="en-US" altLang="ko-KR" dirty="0">
                <a:solidFill>
                  <a:schemeClr val="tx1"/>
                </a:solidFill>
              </a:rPr>
              <a:t>build --tag </a:t>
            </a:r>
            <a:r>
              <a:rPr lang="en-US" altLang="ko-KR" dirty="0" err="1" smtClean="0">
                <a:solidFill>
                  <a:schemeClr val="tx1"/>
                </a:solidFill>
              </a:rPr>
              <a:t>ubuntu-nodejs</a:t>
            </a:r>
            <a:r>
              <a:rPr lang="en-US" altLang="ko-KR" dirty="0" smtClean="0">
                <a:solidFill>
                  <a:schemeClr val="tx1"/>
                </a:solidFill>
              </a:rPr>
              <a:t> .</a:t>
            </a:r>
          </a:p>
          <a:p>
            <a:pPr lvl="1"/>
            <a:endParaRPr lang="en-US" altLang="ko-KR" dirty="0">
              <a:solidFill>
                <a:schemeClr val="tx1"/>
              </a:solidFill>
            </a:endParaRPr>
          </a:p>
          <a:p>
            <a:r>
              <a:rPr lang="en-US" altLang="ko-KR" dirty="0" smtClean="0">
                <a:solidFill>
                  <a:schemeClr val="tx1"/>
                </a:solidFill>
              </a:rPr>
              <a:t>Run </a:t>
            </a:r>
            <a:r>
              <a:rPr lang="en-US" altLang="ko-KR" dirty="0" err="1">
                <a:solidFill>
                  <a:schemeClr val="tx1"/>
                </a:solidFill>
              </a:rPr>
              <a:t>Docker</a:t>
            </a:r>
            <a:r>
              <a:rPr lang="en-US" altLang="ko-KR" dirty="0">
                <a:solidFill>
                  <a:schemeClr val="tx1"/>
                </a:solidFill>
              </a:rPr>
              <a:t> </a:t>
            </a:r>
            <a:r>
              <a:rPr lang="en-US" altLang="ko-KR" dirty="0" smtClean="0">
                <a:solidFill>
                  <a:schemeClr val="tx1"/>
                </a:solidFill>
              </a:rPr>
              <a:t>Container</a:t>
            </a:r>
            <a:endParaRPr lang="en-US" altLang="ko-KR" dirty="0">
              <a:solidFill>
                <a:schemeClr val="tx1"/>
              </a:solidFill>
            </a:endParaRPr>
          </a:p>
          <a:p>
            <a:pPr lvl="1"/>
            <a:r>
              <a:rPr lang="en-US" altLang="ko-KR" dirty="0" err="1" smtClean="0">
                <a:solidFill>
                  <a:schemeClr val="tx1"/>
                </a:solidFill>
              </a:rPr>
              <a:t>docker</a:t>
            </a:r>
            <a:r>
              <a:rPr lang="en-US" altLang="ko-KR" dirty="0" smtClean="0">
                <a:solidFill>
                  <a:schemeClr val="tx1"/>
                </a:solidFill>
              </a:rPr>
              <a:t> </a:t>
            </a:r>
            <a:r>
              <a:rPr lang="en-US" altLang="ko-KR" dirty="0">
                <a:solidFill>
                  <a:schemeClr val="tx1"/>
                </a:solidFill>
              </a:rPr>
              <a:t>run -it --</a:t>
            </a:r>
            <a:r>
              <a:rPr lang="en-US" altLang="ko-KR" dirty="0" smtClean="0">
                <a:solidFill>
                  <a:schemeClr val="tx1"/>
                </a:solidFill>
              </a:rPr>
              <a:t>net=host </a:t>
            </a:r>
            <a:r>
              <a:rPr lang="en-US" altLang="ko-KR" dirty="0">
                <a:solidFill>
                  <a:schemeClr val="tx1"/>
                </a:solidFill>
              </a:rPr>
              <a:t>--name [container name] </a:t>
            </a:r>
            <a:r>
              <a:rPr lang="en-US" altLang="ko-KR" dirty="0" err="1" smtClean="0">
                <a:solidFill>
                  <a:schemeClr val="tx1"/>
                </a:solidFill>
              </a:rPr>
              <a:t>ubuntu-nodejs</a:t>
            </a:r>
            <a:endParaRPr lang="en-US" altLang="ko-KR" dirty="0">
              <a:solidFill>
                <a:schemeClr val="tx1"/>
              </a:solidFill>
            </a:endParaRPr>
          </a:p>
          <a:p>
            <a:endParaRPr lang="en-US" altLang="ko-KR" dirty="0" smtClean="0">
              <a:solidFill>
                <a:schemeClr val="tx1"/>
              </a:solidFill>
            </a:endParaRPr>
          </a:p>
        </p:txBody>
      </p:sp>
      <p:sp>
        <p:nvSpPr>
          <p:cNvPr id="14" name="직사각형 7"/>
          <p:cNvSpPr/>
          <p:nvPr/>
        </p:nvSpPr>
        <p:spPr>
          <a:xfrm>
            <a:off x="957820" y="2425389"/>
            <a:ext cx="6624080" cy="78996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5" name="직사각형 7"/>
          <p:cNvSpPr/>
          <p:nvPr/>
        </p:nvSpPr>
        <p:spPr>
          <a:xfrm>
            <a:off x="957820" y="3973438"/>
            <a:ext cx="6624080" cy="446973"/>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6" name="직사각형 7"/>
          <p:cNvSpPr/>
          <p:nvPr/>
        </p:nvSpPr>
        <p:spPr>
          <a:xfrm>
            <a:off x="957820" y="5178493"/>
            <a:ext cx="6624080" cy="446973"/>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pic>
        <p:nvPicPr>
          <p:cNvPr id="18" name="Picture 212"/>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20868" r="20868"/>
          <a:stretch/>
        </p:blipFill>
        <p:spPr>
          <a:xfrm>
            <a:off x="8038092" y="-5142"/>
            <a:ext cx="898040" cy="2313218"/>
          </a:xfrm>
          <a:prstGeom prst="rect">
            <a:avLst/>
          </a:prstGeom>
        </p:spPr>
      </p:pic>
      <p:pic>
        <p:nvPicPr>
          <p:cNvPr id="19" name="Picture 3"/>
          <p:cNvPicPr>
            <a:picLocks noChangeAspect="1"/>
          </p:cNvPicPr>
          <p:nvPr/>
        </p:nvPicPr>
        <p:blipFill rotWithShape="1">
          <a:blip r:embed="rId4"/>
          <a:srcRect t="7393"/>
          <a:stretch/>
        </p:blipFill>
        <p:spPr>
          <a:xfrm>
            <a:off x="8010683" y="1210840"/>
            <a:ext cx="952858" cy="614538"/>
          </a:xfrm>
          <a:prstGeom prst="rect">
            <a:avLst/>
          </a:prstGeom>
        </p:spPr>
      </p:pic>
    </p:spTree>
    <p:extLst>
      <p:ext uri="{BB962C8B-B14F-4D97-AF65-F5344CB8AC3E}">
        <p14:creationId xmlns:p14="http://schemas.microsoft.com/office/powerpoint/2010/main" val="22941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609599" y="372533"/>
            <a:ext cx="722062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smtClean="0"/>
              <a:t>Flume Container </a:t>
            </a:r>
            <a:r>
              <a:rPr lang="ko-KR" altLang="en-US" dirty="0" smtClean="0"/>
              <a:t>구동</a:t>
            </a:r>
            <a:endParaRPr lang="en-US" altLang="ko-KR" dirty="0" smtClean="0"/>
          </a:p>
          <a:p>
            <a:r>
              <a:rPr lang="en-US" altLang="ko-KR" dirty="0" smtClean="0"/>
              <a:t>(1) Edit /</a:t>
            </a:r>
            <a:r>
              <a:rPr lang="en-US" altLang="ko-KR" dirty="0" err="1" smtClean="0"/>
              <a:t>etc</a:t>
            </a:r>
            <a:r>
              <a:rPr lang="en-US" altLang="ko-KR" dirty="0" smtClean="0"/>
              <a:t>/hosts</a:t>
            </a:r>
            <a:endParaRPr lang="ko-KR" altLang="en-US" dirty="0"/>
          </a:p>
        </p:txBody>
      </p:sp>
      <p:sp>
        <p:nvSpPr>
          <p:cNvPr id="3" name="내용 개체 틀 2"/>
          <p:cNvSpPr>
            <a:spLocks noGrp="1"/>
          </p:cNvSpPr>
          <p:nvPr>
            <p:ph idx="1"/>
          </p:nvPr>
        </p:nvSpPr>
        <p:spPr>
          <a:xfrm>
            <a:off x="609598" y="1762005"/>
            <a:ext cx="7620001" cy="3880773"/>
          </a:xfrm>
        </p:spPr>
        <p:txBody>
          <a:bodyPr/>
          <a:lstStyle/>
          <a:p>
            <a:r>
              <a:rPr lang="en-US" altLang="ko-KR" dirty="0" smtClean="0">
                <a:solidFill>
                  <a:schemeClr val="tx1"/>
                </a:solidFill>
              </a:rPr>
              <a:t>Raspberry Pi2</a:t>
            </a:r>
            <a:r>
              <a:rPr lang="ko-KR" altLang="en-US" dirty="0" smtClean="0">
                <a:solidFill>
                  <a:schemeClr val="tx1"/>
                </a:solidFill>
              </a:rPr>
              <a:t>에 </a:t>
            </a:r>
            <a:r>
              <a:rPr lang="en-US" altLang="ko-KR" dirty="0" smtClean="0">
                <a:solidFill>
                  <a:schemeClr val="tx1"/>
                </a:solidFill>
              </a:rPr>
              <a:t>Flume Container</a:t>
            </a:r>
            <a:r>
              <a:rPr lang="ko-KR" altLang="en-US" dirty="0" smtClean="0">
                <a:solidFill>
                  <a:schemeClr val="tx1"/>
                </a:solidFill>
              </a:rPr>
              <a:t>를 구동시켰던 </a:t>
            </a:r>
            <a:r>
              <a:rPr lang="en-US" altLang="ko-KR" dirty="0" err="1" smtClean="0">
                <a:solidFill>
                  <a:schemeClr val="tx1"/>
                </a:solidFill>
              </a:rPr>
              <a:t>InterConnect</a:t>
            </a:r>
            <a:r>
              <a:rPr lang="en-US" altLang="ko-KR" dirty="0" smtClean="0">
                <a:solidFill>
                  <a:schemeClr val="tx1"/>
                </a:solidFill>
              </a:rPr>
              <a:t> Lab</a:t>
            </a:r>
            <a:r>
              <a:rPr lang="ko-KR" altLang="en-US" dirty="0" smtClean="0">
                <a:solidFill>
                  <a:schemeClr val="tx1"/>
                </a:solidFill>
              </a:rPr>
              <a:t>과 같은 방식으로 진행</a:t>
            </a:r>
            <a:endParaRPr lang="en-US" altLang="ko-KR" dirty="0" smtClean="0">
              <a:solidFill>
                <a:schemeClr val="tx1"/>
              </a:solidFill>
            </a:endParaRPr>
          </a:p>
          <a:p>
            <a:r>
              <a:rPr lang="en-US" altLang="ko-KR" dirty="0" smtClean="0">
                <a:solidFill>
                  <a:schemeClr val="tx1"/>
                </a:solidFill>
              </a:rPr>
              <a:t>NUC</a:t>
            </a:r>
            <a:r>
              <a:rPr lang="ko-KR" altLang="en-US" dirty="0" smtClean="0">
                <a:solidFill>
                  <a:schemeClr val="tx1"/>
                </a:solidFill>
              </a:rPr>
              <a:t>에서 동작하는 모든 컨테이너들의 </a:t>
            </a:r>
            <a:r>
              <a:rPr lang="en-US" altLang="ko-KR" dirty="0" smtClean="0">
                <a:solidFill>
                  <a:schemeClr val="tx1"/>
                </a:solidFill>
              </a:rPr>
              <a:t>IP </a:t>
            </a:r>
            <a:r>
              <a:rPr lang="ko-KR" altLang="en-US" dirty="0" smtClean="0">
                <a:solidFill>
                  <a:schemeClr val="tx1"/>
                </a:solidFill>
              </a:rPr>
              <a:t>주소와 호스트 이름을 기록한다</a:t>
            </a:r>
            <a:r>
              <a:rPr lang="en-US" altLang="ko-KR" dirty="0" smtClean="0">
                <a:solidFill>
                  <a:schemeClr val="tx1"/>
                </a:solidFill>
              </a:rPr>
              <a:t>.</a:t>
            </a:r>
          </a:p>
          <a:p>
            <a:pPr lvl="1"/>
            <a:r>
              <a:rPr lang="en-US" altLang="ko-KR" dirty="0" err="1" smtClean="0">
                <a:solidFill>
                  <a:schemeClr val="tx1"/>
                </a:solidFill>
              </a:rPr>
              <a:t>sudo</a:t>
            </a:r>
            <a:r>
              <a:rPr lang="en-US" altLang="ko-KR" dirty="0" smtClean="0">
                <a:solidFill>
                  <a:schemeClr val="tx1"/>
                </a:solidFill>
              </a:rPr>
              <a:t> vi /</a:t>
            </a:r>
            <a:r>
              <a:rPr lang="en-US" altLang="ko-KR" dirty="0" err="1" smtClean="0">
                <a:solidFill>
                  <a:schemeClr val="tx1"/>
                </a:solidFill>
              </a:rPr>
              <a:t>etc</a:t>
            </a:r>
            <a:r>
              <a:rPr lang="en-US" altLang="ko-KR" dirty="0" smtClean="0">
                <a:solidFill>
                  <a:schemeClr val="tx1"/>
                </a:solidFill>
              </a:rPr>
              <a:t>/hosts</a:t>
            </a:r>
          </a:p>
          <a:p>
            <a:pPr lvl="1"/>
            <a:endParaRPr lang="en-US" altLang="ko-KR" dirty="0" smtClean="0">
              <a:solidFill>
                <a:schemeClr val="tx1"/>
              </a:solidFill>
            </a:endParaRPr>
          </a:p>
          <a:p>
            <a:pPr lvl="1"/>
            <a:r>
              <a:rPr lang="ko-KR" altLang="en-US" dirty="0" smtClean="0">
                <a:solidFill>
                  <a:schemeClr val="tx1"/>
                </a:solidFill>
              </a:rPr>
              <a:t>예</a:t>
            </a:r>
            <a:r>
              <a:rPr lang="en-US" altLang="ko-KR" dirty="0" smtClean="0">
                <a:solidFill>
                  <a:schemeClr val="tx1"/>
                </a:solidFill>
              </a:rPr>
              <a:t>)</a:t>
            </a:r>
          </a:p>
        </p:txBody>
      </p:sp>
      <p:pic>
        <p:nvPicPr>
          <p:cNvPr id="4" name="그림 3"/>
          <p:cNvPicPr>
            <a:picLocks noChangeAspect="1"/>
          </p:cNvPicPr>
          <p:nvPr/>
        </p:nvPicPr>
        <p:blipFill>
          <a:blip r:embed="rId2"/>
          <a:stretch>
            <a:fillRect/>
          </a:stretch>
        </p:blipFill>
        <p:spPr>
          <a:xfrm>
            <a:off x="1355292" y="4281462"/>
            <a:ext cx="2754434" cy="1037384"/>
          </a:xfrm>
          <a:prstGeom prst="rect">
            <a:avLst/>
          </a:prstGeom>
        </p:spPr>
      </p:pic>
      <p:pic>
        <p:nvPicPr>
          <p:cNvPr id="9" name="그림 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
        <p:nvSpPr>
          <p:cNvPr id="10" name="직사각형 7"/>
          <p:cNvSpPr/>
          <p:nvPr/>
        </p:nvSpPr>
        <p:spPr>
          <a:xfrm>
            <a:off x="957820" y="3057593"/>
            <a:ext cx="6624080" cy="446973"/>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543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7F40E447-5FD3-4621-8CF9-CF60F694702E}" type="slidenum">
              <a:rPr lang="ko-KR" altLang="en-US" smtClean="0"/>
              <a:pPr/>
              <a:t>17</a:t>
            </a:fld>
            <a:endParaRPr lang="ko-KR" altLang="en-US"/>
          </a:p>
        </p:txBody>
      </p:sp>
      <p:sp>
        <p:nvSpPr>
          <p:cNvPr id="10" name="내용 개체 틀 2"/>
          <p:cNvSpPr txBox="1">
            <a:spLocks/>
          </p:cNvSpPr>
          <p:nvPr/>
        </p:nvSpPr>
        <p:spPr>
          <a:xfrm>
            <a:off x="509392" y="1591056"/>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90C226"/>
              </a:buClr>
              <a:buFont typeface="Wingdings 3" charset="2"/>
              <a:buNone/>
            </a:pPr>
            <a:endParaRPr lang="en-US" altLang="ko-KR" dirty="0" smtClean="0">
              <a:solidFill>
                <a:schemeClr val="tx1"/>
              </a:solidFill>
            </a:endParaRPr>
          </a:p>
          <a:p>
            <a:pPr marL="400050" lvl="1" indent="0">
              <a:buClr>
                <a:srgbClr val="90C226"/>
              </a:buClr>
              <a:buFont typeface="Wingdings 3" charset="2"/>
              <a:buNone/>
            </a:pPr>
            <a:r>
              <a:rPr lang="en-US" altLang="ko-KR" dirty="0" err="1" smtClean="0">
                <a:solidFill>
                  <a:schemeClr val="tx1"/>
                </a:solidFill>
              </a:rPr>
              <a:t>sudo</a:t>
            </a:r>
            <a:r>
              <a:rPr lang="en-US" altLang="ko-KR" dirty="0" smtClean="0">
                <a:solidFill>
                  <a:schemeClr val="tx1"/>
                </a:solidFill>
              </a:rPr>
              <a:t> apt-get update</a:t>
            </a:r>
          </a:p>
          <a:p>
            <a:pPr>
              <a:buClr>
                <a:srgbClr val="90C226"/>
              </a:buClr>
            </a:pPr>
            <a:r>
              <a:rPr lang="en-US" altLang="ko-KR" dirty="0" smtClean="0">
                <a:solidFill>
                  <a:schemeClr val="tx1"/>
                </a:solidFill>
              </a:rPr>
              <a:t>Download Net-SNMP</a:t>
            </a:r>
          </a:p>
          <a:p>
            <a:pPr marL="400050" lvl="1" indent="0">
              <a:buClr>
                <a:srgbClr val="90C226"/>
              </a:buClr>
              <a:buFont typeface="Wingdings 3" charset="2"/>
              <a:buNone/>
            </a:pPr>
            <a:r>
              <a:rPr lang="en-US" altLang="ko-KR" dirty="0" smtClean="0">
                <a:solidFill>
                  <a:schemeClr val="tx1"/>
                </a:solidFill>
              </a:rPr>
              <a:t>apt-get </a:t>
            </a:r>
            <a:r>
              <a:rPr lang="en-US" altLang="ko-KR" dirty="0">
                <a:solidFill>
                  <a:schemeClr val="tx1"/>
                </a:solidFill>
              </a:rPr>
              <a:t>install –y </a:t>
            </a:r>
            <a:r>
              <a:rPr lang="en-US" altLang="ko-KR" dirty="0" err="1">
                <a:solidFill>
                  <a:schemeClr val="tx1"/>
                </a:solidFill>
              </a:rPr>
              <a:t>snmp</a:t>
            </a:r>
            <a:r>
              <a:rPr lang="en-US" altLang="ko-KR" dirty="0">
                <a:solidFill>
                  <a:schemeClr val="tx1"/>
                </a:solidFill>
              </a:rPr>
              <a:t> </a:t>
            </a:r>
            <a:r>
              <a:rPr lang="en-US" altLang="ko-KR" dirty="0" err="1" smtClean="0">
                <a:solidFill>
                  <a:schemeClr val="tx1"/>
                </a:solidFill>
              </a:rPr>
              <a:t>snmpd</a:t>
            </a:r>
            <a:endParaRPr lang="en-US" altLang="ko-KR" dirty="0" smtClean="0">
              <a:solidFill>
                <a:schemeClr val="tx1"/>
              </a:solidFill>
            </a:endParaRPr>
          </a:p>
          <a:p>
            <a:pPr>
              <a:buClr>
                <a:srgbClr val="90C226"/>
              </a:buClr>
            </a:pPr>
            <a:r>
              <a:rPr lang="en-US" altLang="ko-KR" dirty="0" smtClean="0">
                <a:solidFill>
                  <a:schemeClr val="tx1"/>
                </a:solidFill>
              </a:rPr>
              <a:t>Download and apply </a:t>
            </a:r>
            <a:r>
              <a:rPr lang="en-US" altLang="ko-KR" dirty="0" err="1" smtClean="0">
                <a:solidFill>
                  <a:schemeClr val="tx1"/>
                </a:solidFill>
              </a:rPr>
              <a:t>mibs</a:t>
            </a:r>
            <a:endParaRPr lang="en-US" altLang="ko-KR" dirty="0" smtClean="0">
              <a:solidFill>
                <a:schemeClr val="tx1"/>
              </a:solidFill>
            </a:endParaRPr>
          </a:p>
          <a:p>
            <a:pPr marL="400050" lvl="1" indent="0">
              <a:buClr>
                <a:srgbClr val="90C226"/>
              </a:buClr>
              <a:buFont typeface="Wingdings 3" charset="2"/>
              <a:buNone/>
            </a:pPr>
            <a:r>
              <a:rPr lang="en-US" altLang="ko-KR" dirty="0" smtClean="0">
                <a:solidFill>
                  <a:schemeClr val="tx1"/>
                </a:solidFill>
              </a:rPr>
              <a:t>apt-get </a:t>
            </a:r>
            <a:r>
              <a:rPr lang="en-US" altLang="ko-KR" dirty="0">
                <a:solidFill>
                  <a:schemeClr val="tx1"/>
                </a:solidFill>
              </a:rPr>
              <a:t>install –y </a:t>
            </a:r>
            <a:r>
              <a:rPr lang="en-US" altLang="ko-KR" dirty="0" err="1" smtClean="0">
                <a:solidFill>
                  <a:schemeClr val="tx1"/>
                </a:solidFill>
              </a:rPr>
              <a:t>snmp</a:t>
            </a:r>
            <a:r>
              <a:rPr lang="en-US" altLang="ko-KR" dirty="0" smtClean="0">
                <a:solidFill>
                  <a:schemeClr val="tx1"/>
                </a:solidFill>
              </a:rPr>
              <a:t>-</a:t>
            </a:r>
            <a:r>
              <a:rPr lang="en-US" altLang="ko-KR" dirty="0" err="1" smtClean="0">
                <a:solidFill>
                  <a:schemeClr val="tx1"/>
                </a:solidFill>
              </a:rPr>
              <a:t>mibs</a:t>
            </a:r>
            <a:r>
              <a:rPr lang="en-US" altLang="ko-KR" dirty="0" smtClean="0">
                <a:solidFill>
                  <a:schemeClr val="tx1"/>
                </a:solidFill>
              </a:rPr>
              <a:t>-downloader</a:t>
            </a:r>
          </a:p>
          <a:p>
            <a:pPr marL="400050" lvl="1" indent="0">
              <a:buClr>
                <a:srgbClr val="90C226"/>
              </a:buClr>
              <a:buFont typeface="Wingdings 3" charset="2"/>
              <a:buNone/>
            </a:pPr>
            <a:r>
              <a:rPr lang="en-US" altLang="ko-KR" dirty="0" smtClean="0">
                <a:solidFill>
                  <a:schemeClr val="tx1"/>
                </a:solidFill>
              </a:rPr>
              <a:t>download-</a:t>
            </a:r>
            <a:r>
              <a:rPr lang="en-US" altLang="ko-KR" dirty="0" err="1" smtClean="0">
                <a:solidFill>
                  <a:schemeClr val="tx1"/>
                </a:solidFill>
              </a:rPr>
              <a:t>mibs</a:t>
            </a:r>
            <a:endParaRPr lang="en-US" altLang="ko-KR" dirty="0">
              <a:solidFill>
                <a:schemeClr val="tx1"/>
              </a:solidFill>
            </a:endParaRPr>
          </a:p>
          <a:p>
            <a:pPr>
              <a:buClr>
                <a:srgbClr val="90C226"/>
              </a:buClr>
            </a:pPr>
            <a:r>
              <a:rPr lang="en-US" altLang="ko-KR" dirty="0" smtClean="0">
                <a:solidFill>
                  <a:schemeClr val="tx1"/>
                </a:solidFill>
              </a:rPr>
              <a:t>Modify configuration file</a:t>
            </a:r>
          </a:p>
          <a:p>
            <a:pPr marL="400050" lvl="1" indent="0">
              <a:buClr>
                <a:srgbClr val="90C226"/>
              </a:buClr>
              <a:buFont typeface="Wingdings 3" charset="2"/>
              <a:buNone/>
            </a:pPr>
            <a:r>
              <a:rPr lang="en-US" altLang="ko-KR" dirty="0" smtClean="0">
                <a:solidFill>
                  <a:schemeClr val="tx1"/>
                </a:solidFill>
              </a:rPr>
              <a:t>vi /</a:t>
            </a:r>
            <a:r>
              <a:rPr lang="en-US" altLang="ko-KR" dirty="0" err="1" smtClean="0">
                <a:solidFill>
                  <a:schemeClr val="tx1"/>
                </a:solidFill>
              </a:rPr>
              <a:t>etc</a:t>
            </a:r>
            <a:r>
              <a:rPr lang="en-US" altLang="ko-KR" dirty="0" smtClean="0">
                <a:solidFill>
                  <a:schemeClr val="tx1"/>
                </a:solidFill>
              </a:rPr>
              <a:t>/</a:t>
            </a:r>
            <a:r>
              <a:rPr lang="en-US" altLang="ko-KR" dirty="0" err="1" smtClean="0">
                <a:solidFill>
                  <a:schemeClr val="tx1"/>
                </a:solidFill>
              </a:rPr>
              <a:t>snmp</a:t>
            </a:r>
            <a:r>
              <a:rPr lang="en-US" altLang="ko-KR" dirty="0" smtClean="0">
                <a:solidFill>
                  <a:schemeClr val="tx1"/>
                </a:solidFill>
              </a:rPr>
              <a:t>/</a:t>
            </a:r>
            <a:r>
              <a:rPr lang="en-US" altLang="ko-KR" dirty="0" err="1" smtClean="0">
                <a:solidFill>
                  <a:schemeClr val="tx1"/>
                </a:solidFill>
              </a:rPr>
              <a:t>snmpd.conf</a:t>
            </a:r>
            <a:endParaRPr lang="en-US" altLang="ko-KR" dirty="0" smtClean="0">
              <a:solidFill>
                <a:schemeClr val="tx1"/>
              </a:solidFill>
            </a:endParaRPr>
          </a:p>
          <a:p>
            <a:pPr marL="800100" lvl="2" indent="0">
              <a:buClr>
                <a:srgbClr val="90C226"/>
              </a:buClr>
              <a:buFont typeface="Wingdings 3" charset="2"/>
              <a:buNone/>
            </a:pPr>
            <a:r>
              <a:rPr lang="en-US" altLang="ko-KR" dirty="0" smtClean="0">
                <a:solidFill>
                  <a:srgbClr val="FF0000"/>
                </a:solidFill>
              </a:rPr>
              <a:t>#</a:t>
            </a:r>
            <a:r>
              <a:rPr lang="en-US" altLang="ko-KR" dirty="0" err="1" smtClean="0">
                <a:solidFill>
                  <a:srgbClr val="FF0000"/>
                </a:solidFill>
              </a:rPr>
              <a:t>rocommunity</a:t>
            </a:r>
            <a:r>
              <a:rPr lang="en-US" altLang="ko-KR" dirty="0" smtClean="0">
                <a:solidFill>
                  <a:srgbClr val="FF0000"/>
                </a:solidFill>
              </a:rPr>
              <a:t> public localhost -&gt; Delete #</a:t>
            </a:r>
          </a:p>
          <a:p>
            <a:pPr marL="400050" lvl="1" indent="0">
              <a:buClr>
                <a:srgbClr val="90C226"/>
              </a:buClr>
              <a:buFont typeface="Wingdings 3" charset="2"/>
              <a:buNone/>
            </a:pPr>
            <a:r>
              <a:rPr lang="en-US" altLang="ko-KR" dirty="0" smtClean="0">
                <a:solidFill>
                  <a:schemeClr val="tx1"/>
                </a:solidFill>
              </a:rPr>
              <a:t>/</a:t>
            </a:r>
            <a:r>
              <a:rPr lang="en-US" altLang="ko-KR" dirty="0" err="1" smtClean="0">
                <a:solidFill>
                  <a:schemeClr val="tx1"/>
                </a:solidFill>
              </a:rPr>
              <a:t>etc</a:t>
            </a:r>
            <a:r>
              <a:rPr lang="en-US" altLang="ko-KR" dirty="0" smtClean="0">
                <a:solidFill>
                  <a:schemeClr val="tx1"/>
                </a:solidFill>
              </a:rPr>
              <a:t>/</a:t>
            </a:r>
            <a:r>
              <a:rPr lang="en-US" altLang="ko-KR" dirty="0" err="1" smtClean="0">
                <a:solidFill>
                  <a:schemeClr val="tx1"/>
                </a:solidFill>
              </a:rPr>
              <a:t>init.d</a:t>
            </a:r>
            <a:r>
              <a:rPr lang="en-US" altLang="ko-KR" dirty="0" smtClean="0">
                <a:solidFill>
                  <a:schemeClr val="tx1"/>
                </a:solidFill>
              </a:rPr>
              <a:t>/</a:t>
            </a:r>
            <a:r>
              <a:rPr lang="en-US" altLang="ko-KR" dirty="0" err="1" smtClean="0">
                <a:solidFill>
                  <a:schemeClr val="tx1"/>
                </a:solidFill>
              </a:rPr>
              <a:t>snmpd</a:t>
            </a:r>
            <a:r>
              <a:rPr lang="en-US" altLang="ko-KR" dirty="0" smtClean="0">
                <a:solidFill>
                  <a:schemeClr val="tx1"/>
                </a:solidFill>
              </a:rPr>
              <a:t> restart</a:t>
            </a:r>
            <a:endParaRPr lang="en-US" altLang="ko-KR" dirty="0">
              <a:solidFill>
                <a:schemeClr val="tx1"/>
              </a:solidFill>
            </a:endParaRPr>
          </a:p>
        </p:txBody>
      </p:sp>
      <p:pic>
        <p:nvPicPr>
          <p:cNvPr id="6" name="그림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
        <p:nvSpPr>
          <p:cNvPr id="11" name="제목 1"/>
          <p:cNvSpPr txBox="1">
            <a:spLocks/>
          </p:cNvSpPr>
          <p:nvPr/>
        </p:nvSpPr>
        <p:spPr>
          <a:xfrm>
            <a:off x="609599" y="372533"/>
            <a:ext cx="722062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smtClean="0"/>
              <a:t>Flume Container </a:t>
            </a:r>
            <a:r>
              <a:rPr lang="ko-KR" altLang="en-US" dirty="0" smtClean="0"/>
              <a:t>구동</a:t>
            </a:r>
            <a:endParaRPr lang="en-US" altLang="ko-KR" dirty="0" smtClean="0"/>
          </a:p>
          <a:p>
            <a:r>
              <a:rPr lang="en-US" altLang="ko-KR" dirty="0" smtClean="0"/>
              <a:t>(2) Install Net-SNMP</a:t>
            </a:r>
            <a:endParaRPr lang="ko-KR" altLang="en-US" dirty="0"/>
          </a:p>
        </p:txBody>
      </p:sp>
      <p:sp>
        <p:nvSpPr>
          <p:cNvPr id="12" name="직사각형 7"/>
          <p:cNvSpPr/>
          <p:nvPr/>
        </p:nvSpPr>
        <p:spPr>
          <a:xfrm>
            <a:off x="792720" y="1944265"/>
            <a:ext cx="4045980" cy="436758"/>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3" name="직사각형 7"/>
          <p:cNvSpPr/>
          <p:nvPr/>
        </p:nvSpPr>
        <p:spPr>
          <a:xfrm>
            <a:off x="792720" y="2693477"/>
            <a:ext cx="4045980" cy="436758"/>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4" name="직사각형 7"/>
          <p:cNvSpPr/>
          <p:nvPr/>
        </p:nvSpPr>
        <p:spPr>
          <a:xfrm>
            <a:off x="792720" y="3548346"/>
            <a:ext cx="4045980" cy="70615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5" name="직사각형 7"/>
          <p:cNvSpPr/>
          <p:nvPr/>
        </p:nvSpPr>
        <p:spPr>
          <a:xfrm>
            <a:off x="792720" y="4672611"/>
            <a:ext cx="4045980" cy="394689"/>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6" name="직사각형 7"/>
          <p:cNvSpPr/>
          <p:nvPr/>
        </p:nvSpPr>
        <p:spPr>
          <a:xfrm>
            <a:off x="792720" y="5357394"/>
            <a:ext cx="4045980" cy="394689"/>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4934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609599" y="609600"/>
            <a:ext cx="7023101" cy="1320800"/>
          </a:xfrm>
        </p:spPr>
        <p:txBody>
          <a:bodyPr>
            <a:normAutofit/>
          </a:bodyPr>
          <a:lstStyle/>
          <a:p>
            <a:r>
              <a:rPr lang="en-US" altLang="ko-KR" dirty="0"/>
              <a:t>Flume Container </a:t>
            </a:r>
            <a:r>
              <a:rPr lang="ko-KR" altLang="en-US" dirty="0" smtClean="0"/>
              <a:t>구동</a:t>
            </a:r>
            <a:r>
              <a:rPr lang="en-US" altLang="ko-KR" dirty="0" smtClean="0"/>
              <a:t/>
            </a:r>
            <a:br>
              <a:rPr lang="en-US" altLang="ko-KR" dirty="0" smtClean="0"/>
            </a:br>
            <a:r>
              <a:rPr lang="en-US" altLang="ko-KR" dirty="0" smtClean="0"/>
              <a:t>(3) Container </a:t>
            </a:r>
            <a:r>
              <a:rPr lang="ko-KR" altLang="en-US" dirty="0" smtClean="0"/>
              <a:t>실행 및 설정 수정</a:t>
            </a:r>
            <a:endParaRPr lang="ko-KR" altLang="en-US" dirty="0"/>
          </a:p>
        </p:txBody>
      </p:sp>
      <p:sp>
        <p:nvSpPr>
          <p:cNvPr id="5" name="슬라이드 번호 개체 틀 4"/>
          <p:cNvSpPr>
            <a:spLocks noGrp="1"/>
          </p:cNvSpPr>
          <p:nvPr>
            <p:ph type="sldNum" sz="quarter" idx="12"/>
          </p:nvPr>
        </p:nvSpPr>
        <p:spPr/>
        <p:txBody>
          <a:bodyPr/>
          <a:lstStyle/>
          <a:p>
            <a:fld id="{7F40E447-5FD3-4621-8CF9-CF60F694702E}" type="slidenum">
              <a:rPr lang="ko-KR" altLang="en-US" smtClean="0"/>
              <a:pPr/>
              <a:t>18</a:t>
            </a:fld>
            <a:endParaRPr lang="ko-KR" altLang="en-US"/>
          </a:p>
        </p:txBody>
      </p:sp>
      <p:sp>
        <p:nvSpPr>
          <p:cNvPr id="6" name="직사각형 5"/>
          <p:cNvSpPr/>
          <p:nvPr/>
        </p:nvSpPr>
        <p:spPr>
          <a:xfrm>
            <a:off x="609598" y="1936977"/>
            <a:ext cx="7680160" cy="3139321"/>
          </a:xfrm>
          <a:prstGeom prst="rect">
            <a:avLst/>
          </a:prstGeom>
        </p:spPr>
        <p:txBody>
          <a:bodyPr wrap="square">
            <a:spAutoFit/>
          </a:bodyPr>
          <a:lstStyle/>
          <a:p>
            <a:pPr marL="342900" indent="-342900">
              <a:buFontTx/>
              <a:buAutoNum type="arabicParenR"/>
            </a:pPr>
            <a:r>
              <a:rPr lang="en-US" altLang="ko-KR" dirty="0" smtClean="0"/>
              <a:t>Build </a:t>
            </a:r>
            <a:r>
              <a:rPr lang="en-US" altLang="ko-KR" dirty="0" err="1" smtClean="0"/>
              <a:t>Dockerfile</a:t>
            </a:r>
            <a:endParaRPr lang="en-US" altLang="ko-KR" dirty="0" smtClean="0"/>
          </a:p>
          <a:p>
            <a:pPr lvl="1"/>
            <a:r>
              <a:rPr lang="en-US" altLang="ko-KR" dirty="0" smtClean="0"/>
              <a:t>※ It takes long time</a:t>
            </a:r>
          </a:p>
          <a:p>
            <a:pPr lvl="1"/>
            <a:r>
              <a:rPr lang="en-US" altLang="ko-KR" dirty="0" smtClean="0"/>
              <a:t>cd SmartX-mini/</a:t>
            </a:r>
            <a:r>
              <a:rPr lang="en-US" altLang="ko-KR" dirty="0" err="1" smtClean="0"/>
              <a:t>ubuntu</a:t>
            </a:r>
            <a:r>
              <a:rPr lang="en-US" altLang="ko-KR" dirty="0" smtClean="0"/>
              <a:t>-flume</a:t>
            </a:r>
          </a:p>
          <a:p>
            <a:pPr lvl="1"/>
            <a:r>
              <a:rPr lang="en-US" altLang="ko-KR" dirty="0" err="1" smtClean="0"/>
              <a:t>docker</a:t>
            </a:r>
            <a:r>
              <a:rPr lang="en-US" altLang="ko-KR" dirty="0" smtClean="0"/>
              <a:t> build --tag </a:t>
            </a:r>
            <a:r>
              <a:rPr lang="en-US" altLang="ko-KR" dirty="0" err="1" smtClean="0"/>
              <a:t>ubuntu</a:t>
            </a:r>
            <a:r>
              <a:rPr lang="en-US" altLang="ko-KR" dirty="0" smtClean="0"/>
              <a:t>-flume .</a:t>
            </a:r>
          </a:p>
          <a:p>
            <a:pPr lvl="1"/>
            <a:r>
              <a:rPr lang="en-US" altLang="ko-KR" dirty="0" err="1" smtClean="0"/>
              <a:t>docker</a:t>
            </a:r>
            <a:r>
              <a:rPr lang="en-US" altLang="ko-KR" dirty="0" smtClean="0"/>
              <a:t> run –it </a:t>
            </a:r>
            <a:r>
              <a:rPr lang="en-US" altLang="ko-KR" dirty="0" smtClean="0"/>
              <a:t>--</a:t>
            </a:r>
            <a:r>
              <a:rPr lang="en-US" altLang="ko-KR" dirty="0" smtClean="0"/>
              <a:t>net=host --name </a:t>
            </a:r>
            <a:r>
              <a:rPr lang="en-US" altLang="ko-KR" dirty="0" err="1" smtClean="0"/>
              <a:t>ubuntu</a:t>
            </a:r>
            <a:r>
              <a:rPr lang="en-US" altLang="ko-KR" dirty="0" smtClean="0"/>
              <a:t>-flume </a:t>
            </a:r>
            <a:r>
              <a:rPr lang="en-US" altLang="ko-KR" dirty="0" err="1" smtClean="0"/>
              <a:t>ubuntu</a:t>
            </a:r>
            <a:r>
              <a:rPr lang="en-US" altLang="ko-KR" dirty="0" smtClean="0"/>
              <a:t>-flume</a:t>
            </a:r>
          </a:p>
          <a:p>
            <a:pPr lvl="1"/>
            <a:endParaRPr lang="en-US" altLang="ko-KR" dirty="0" smtClean="0"/>
          </a:p>
          <a:p>
            <a:r>
              <a:rPr lang="en-US" altLang="ko-KR" dirty="0" smtClean="0"/>
              <a:t>2) Modify configuration file</a:t>
            </a:r>
          </a:p>
          <a:p>
            <a:pPr lvl="1"/>
            <a:r>
              <a:rPr lang="en-US" altLang="ko-KR" dirty="0" smtClean="0"/>
              <a:t>vi </a:t>
            </a:r>
            <a:r>
              <a:rPr lang="en-US" altLang="ko-KR" dirty="0" err="1" smtClean="0"/>
              <a:t>conf</a:t>
            </a:r>
            <a:r>
              <a:rPr lang="en-US" altLang="ko-KR" dirty="0" smtClean="0"/>
              <a:t>/flume-</a:t>
            </a:r>
            <a:r>
              <a:rPr lang="en-US" altLang="ko-KR" dirty="0" err="1" smtClean="0"/>
              <a:t>conf.properties</a:t>
            </a:r>
            <a:endParaRPr lang="en-US" altLang="ko-KR" dirty="0" smtClean="0"/>
          </a:p>
          <a:p>
            <a:pPr lvl="1"/>
            <a:endParaRPr lang="en-US" altLang="ko-KR" dirty="0"/>
          </a:p>
          <a:p>
            <a:pPr lvl="1"/>
            <a:endParaRPr lang="en-US" altLang="ko-KR" dirty="0" smtClean="0"/>
          </a:p>
          <a:p>
            <a:endParaRPr lang="en-US" altLang="ko-KR" dirty="0"/>
          </a:p>
        </p:txBody>
      </p:sp>
      <p:sp>
        <p:nvSpPr>
          <p:cNvPr id="2" name="TextBox 1"/>
          <p:cNvSpPr txBox="1"/>
          <p:nvPr/>
        </p:nvSpPr>
        <p:spPr>
          <a:xfrm>
            <a:off x="1095883" y="4476133"/>
            <a:ext cx="6037832" cy="1200329"/>
          </a:xfrm>
          <a:prstGeom prst="rect">
            <a:avLst/>
          </a:prstGeom>
          <a:noFill/>
        </p:spPr>
        <p:txBody>
          <a:bodyPr wrap="square" rtlCol="0">
            <a:spAutoFit/>
          </a:bodyPr>
          <a:lstStyle/>
          <a:p>
            <a:r>
              <a:rPr lang="en-US" altLang="ko-KR" dirty="0" smtClean="0">
                <a:solidFill>
                  <a:prstClr val="black"/>
                </a:solidFill>
              </a:rPr>
              <a:t>We modify this.</a:t>
            </a:r>
          </a:p>
          <a:p>
            <a:endParaRPr lang="en-US" altLang="ko-KR" dirty="0">
              <a:solidFill>
                <a:prstClr val="black"/>
              </a:solidFill>
            </a:endParaRPr>
          </a:p>
          <a:p>
            <a:r>
              <a:rPr lang="en-US" altLang="ko-KR" dirty="0" smtClean="0">
                <a:solidFill>
                  <a:prstClr val="black"/>
                </a:solidFill>
              </a:rPr>
              <a:t>agent.sinks.sink1.topic=</a:t>
            </a:r>
            <a:r>
              <a:rPr lang="en-US" altLang="ko-KR" dirty="0" smtClean="0">
                <a:solidFill>
                  <a:srgbClr val="7030A0"/>
                </a:solidFill>
              </a:rPr>
              <a:t>[</a:t>
            </a:r>
            <a:r>
              <a:rPr lang="en-US" altLang="ko-KR" dirty="0" err="1" smtClean="0">
                <a:solidFill>
                  <a:srgbClr val="7030A0"/>
                </a:solidFill>
              </a:rPr>
              <a:t>topic_name</a:t>
            </a:r>
            <a:r>
              <a:rPr lang="en-US" altLang="ko-KR" dirty="0" smtClean="0">
                <a:solidFill>
                  <a:srgbClr val="7030A0"/>
                </a:solidFill>
              </a:rPr>
              <a:t>]</a:t>
            </a:r>
          </a:p>
          <a:p>
            <a:r>
              <a:rPr lang="en-US" altLang="ko-KR" dirty="0" smtClean="0">
                <a:solidFill>
                  <a:prstClr val="black"/>
                </a:solidFill>
              </a:rPr>
              <a:t>agent.sinks.sink1.brokerList=</a:t>
            </a:r>
            <a:r>
              <a:rPr lang="en-US" altLang="ko-KR" dirty="0" smtClean="0">
                <a:solidFill>
                  <a:srgbClr val="7030A0"/>
                </a:solidFill>
              </a:rPr>
              <a:t>[</a:t>
            </a:r>
            <a:r>
              <a:rPr lang="en-US" altLang="ko-KR" dirty="0" err="1" smtClean="0">
                <a:solidFill>
                  <a:srgbClr val="7030A0"/>
                </a:solidFill>
              </a:rPr>
              <a:t>broker_ipaddress:port</a:t>
            </a:r>
            <a:r>
              <a:rPr lang="en-US" altLang="ko-KR" dirty="0" smtClean="0">
                <a:solidFill>
                  <a:srgbClr val="7030A0"/>
                </a:solidFill>
              </a:rPr>
              <a:t>]</a:t>
            </a:r>
            <a:endParaRPr lang="ko-KR" altLang="en-US" dirty="0">
              <a:solidFill>
                <a:srgbClr val="7030A0"/>
              </a:solidFill>
            </a:endParaRPr>
          </a:p>
        </p:txBody>
      </p:sp>
      <p:sp>
        <p:nvSpPr>
          <p:cNvPr id="8" name="직사각형 7"/>
          <p:cNvSpPr/>
          <p:nvPr/>
        </p:nvSpPr>
        <p:spPr>
          <a:xfrm>
            <a:off x="1070483" y="2545935"/>
            <a:ext cx="6359017" cy="902982"/>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9" name="직사각형 8"/>
          <p:cNvSpPr/>
          <p:nvPr/>
        </p:nvSpPr>
        <p:spPr>
          <a:xfrm>
            <a:off x="1070484" y="3875969"/>
            <a:ext cx="6359016" cy="438405"/>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pic>
        <p:nvPicPr>
          <p:cNvPr id="10" name="그림 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Tree>
    <p:extLst>
      <p:ext uri="{BB962C8B-B14F-4D97-AF65-F5344CB8AC3E}">
        <p14:creationId xmlns:p14="http://schemas.microsoft.com/office/powerpoint/2010/main" val="1437932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12443" y="1901417"/>
            <a:ext cx="8640960" cy="3189318"/>
          </a:xfrm>
        </p:spPr>
        <p:txBody>
          <a:bodyPr>
            <a:normAutofit/>
          </a:bodyPr>
          <a:lstStyle/>
          <a:p>
            <a:pPr>
              <a:buFont typeface="Wingdings" panose="05000000000000000000" pitchFamily="2" charset="2"/>
              <a:buChar char="Ø"/>
            </a:pPr>
            <a:r>
              <a:rPr lang="en-US" altLang="ko-KR" dirty="0" smtClean="0">
                <a:latin typeface="Comic Sans MS" panose="030F0702030302020204" pitchFamily="66" charset="0"/>
              </a:rPr>
              <a:t>Run </a:t>
            </a:r>
            <a:r>
              <a:rPr lang="en-US" altLang="ko-KR" dirty="0">
                <a:latin typeface="Comic Sans MS" panose="030F0702030302020204" pitchFamily="66" charset="0"/>
              </a:rPr>
              <a:t>Flume on </a:t>
            </a:r>
            <a:r>
              <a:rPr lang="en-US" altLang="ko-KR" dirty="0" smtClean="0">
                <a:latin typeface="Comic Sans MS" panose="030F0702030302020204" pitchFamily="66" charset="0"/>
              </a:rPr>
              <a:t>NUC</a:t>
            </a:r>
          </a:p>
          <a:p>
            <a:pPr marL="457200" lvl="1" indent="0">
              <a:buNone/>
            </a:pPr>
            <a:r>
              <a:rPr lang="en-US" altLang="ko-KR" dirty="0" smtClean="0">
                <a:solidFill>
                  <a:schemeClr val="tx1"/>
                </a:solidFill>
                <a:latin typeface="Comic Sans MS" panose="030F0702030302020204" pitchFamily="66" charset="0"/>
              </a:rPr>
              <a:t>bin/flume-ng </a:t>
            </a:r>
            <a:r>
              <a:rPr lang="en-US" altLang="ko-KR" dirty="0">
                <a:solidFill>
                  <a:schemeClr val="tx1"/>
                </a:solidFill>
                <a:latin typeface="Comic Sans MS" panose="030F0702030302020204" pitchFamily="66" charset="0"/>
              </a:rPr>
              <a:t>agent </a:t>
            </a:r>
            <a:r>
              <a:rPr lang="en-US" altLang="ko-KR" dirty="0" smtClean="0">
                <a:solidFill>
                  <a:schemeClr val="tx1"/>
                </a:solidFill>
                <a:latin typeface="Comic Sans MS" panose="030F0702030302020204" pitchFamily="66" charset="0"/>
              </a:rPr>
              <a:t>--</a:t>
            </a:r>
            <a:r>
              <a:rPr lang="en-US" altLang="ko-KR" dirty="0" err="1" smtClean="0">
                <a:solidFill>
                  <a:schemeClr val="tx1"/>
                </a:solidFill>
                <a:latin typeface="Comic Sans MS" panose="030F0702030302020204" pitchFamily="66" charset="0"/>
              </a:rPr>
              <a:t>conf</a:t>
            </a:r>
            <a:r>
              <a:rPr lang="en-US" altLang="ko-KR" dirty="0" smtClean="0">
                <a:solidFill>
                  <a:schemeClr val="tx1"/>
                </a:solidFill>
                <a:latin typeface="Comic Sans MS" panose="030F0702030302020204" pitchFamily="66" charset="0"/>
              </a:rPr>
              <a:t> </a:t>
            </a:r>
            <a:r>
              <a:rPr lang="en-US" altLang="ko-KR" dirty="0" err="1">
                <a:solidFill>
                  <a:schemeClr val="tx1"/>
                </a:solidFill>
                <a:latin typeface="Comic Sans MS" panose="030F0702030302020204" pitchFamily="66" charset="0"/>
              </a:rPr>
              <a:t>conf</a:t>
            </a:r>
            <a:r>
              <a:rPr lang="en-US" altLang="ko-KR" dirty="0">
                <a:solidFill>
                  <a:schemeClr val="tx1"/>
                </a:solidFill>
                <a:latin typeface="Comic Sans MS" panose="030F0702030302020204" pitchFamily="66" charset="0"/>
              </a:rPr>
              <a:t> </a:t>
            </a:r>
            <a:r>
              <a:rPr lang="en-US" altLang="ko-KR" dirty="0" smtClean="0">
                <a:solidFill>
                  <a:schemeClr val="tx1"/>
                </a:solidFill>
                <a:latin typeface="Comic Sans MS" panose="030F0702030302020204" pitchFamily="66" charset="0"/>
              </a:rPr>
              <a:t>--</a:t>
            </a:r>
            <a:r>
              <a:rPr lang="en-US" altLang="ko-KR" dirty="0" err="1" smtClean="0">
                <a:solidFill>
                  <a:schemeClr val="tx1"/>
                </a:solidFill>
                <a:latin typeface="Comic Sans MS" panose="030F0702030302020204" pitchFamily="66" charset="0"/>
              </a:rPr>
              <a:t>conf</a:t>
            </a:r>
            <a:r>
              <a:rPr lang="en-US" altLang="ko-KR" dirty="0" smtClean="0">
                <a:solidFill>
                  <a:schemeClr val="tx1"/>
                </a:solidFill>
                <a:latin typeface="Comic Sans MS" panose="030F0702030302020204" pitchFamily="66" charset="0"/>
              </a:rPr>
              <a:t>-file </a:t>
            </a:r>
            <a:r>
              <a:rPr lang="en-US" altLang="ko-KR" dirty="0" err="1">
                <a:solidFill>
                  <a:schemeClr val="tx1"/>
                </a:solidFill>
                <a:latin typeface="Comic Sans MS" panose="030F0702030302020204" pitchFamily="66" charset="0"/>
              </a:rPr>
              <a:t>conf</a:t>
            </a:r>
            <a:r>
              <a:rPr lang="en-US" altLang="ko-KR" dirty="0">
                <a:solidFill>
                  <a:schemeClr val="tx1"/>
                </a:solidFill>
                <a:latin typeface="Comic Sans MS" panose="030F0702030302020204" pitchFamily="66" charset="0"/>
              </a:rPr>
              <a:t>/flume-</a:t>
            </a:r>
            <a:r>
              <a:rPr lang="en-US" altLang="ko-KR" dirty="0" err="1">
                <a:solidFill>
                  <a:schemeClr val="tx1"/>
                </a:solidFill>
                <a:latin typeface="Comic Sans MS" panose="030F0702030302020204" pitchFamily="66" charset="0"/>
              </a:rPr>
              <a:t>conf.properties</a:t>
            </a:r>
            <a:r>
              <a:rPr lang="en-US" altLang="ko-KR" dirty="0">
                <a:solidFill>
                  <a:schemeClr val="tx1"/>
                </a:solidFill>
                <a:latin typeface="Comic Sans MS" panose="030F0702030302020204" pitchFamily="66" charset="0"/>
              </a:rPr>
              <a:t> </a:t>
            </a:r>
            <a:r>
              <a:rPr lang="en-US" altLang="ko-KR" dirty="0" smtClean="0">
                <a:solidFill>
                  <a:schemeClr val="tx1"/>
                </a:solidFill>
                <a:latin typeface="Comic Sans MS" panose="030F0702030302020204" pitchFamily="66" charset="0"/>
              </a:rPr>
              <a:t>--name </a:t>
            </a:r>
            <a:r>
              <a:rPr lang="en-US" altLang="ko-KR" dirty="0">
                <a:solidFill>
                  <a:schemeClr val="tx1"/>
                </a:solidFill>
                <a:latin typeface="Comic Sans MS" panose="030F0702030302020204" pitchFamily="66" charset="0"/>
              </a:rPr>
              <a:t>agent </a:t>
            </a:r>
            <a:r>
              <a:rPr lang="en-US" altLang="ko-KR" dirty="0" smtClean="0">
                <a:solidFill>
                  <a:schemeClr val="tx1"/>
                </a:solidFill>
                <a:latin typeface="Comic Sans MS" panose="030F0702030302020204" pitchFamily="66" charset="0"/>
              </a:rPr>
              <a:t>-</a:t>
            </a:r>
            <a:r>
              <a:rPr lang="en-US" altLang="ko-KR" dirty="0" err="1" smtClean="0">
                <a:solidFill>
                  <a:schemeClr val="tx1"/>
                </a:solidFill>
                <a:latin typeface="Comic Sans MS" panose="030F0702030302020204" pitchFamily="66" charset="0"/>
              </a:rPr>
              <a:t>Dflume.root.logger</a:t>
            </a:r>
            <a:r>
              <a:rPr lang="en-US" altLang="ko-KR" dirty="0" smtClean="0">
                <a:solidFill>
                  <a:schemeClr val="tx1"/>
                </a:solidFill>
                <a:latin typeface="Comic Sans MS" panose="030F0702030302020204" pitchFamily="66" charset="0"/>
              </a:rPr>
              <a:t>=</a:t>
            </a:r>
            <a:r>
              <a:rPr lang="en-US" altLang="ko-KR" dirty="0" err="1" smtClean="0">
                <a:solidFill>
                  <a:schemeClr val="tx1"/>
                </a:solidFill>
                <a:latin typeface="Comic Sans MS" panose="030F0702030302020204" pitchFamily="66" charset="0"/>
              </a:rPr>
              <a:t>INFO,console</a:t>
            </a:r>
            <a:endParaRPr lang="en-US" altLang="ko-KR" dirty="0" smtClean="0">
              <a:solidFill>
                <a:schemeClr val="tx1"/>
              </a:solidFill>
              <a:latin typeface="Comic Sans MS" panose="030F0702030302020204" pitchFamily="66" charset="0"/>
            </a:endParaRPr>
          </a:p>
          <a:p>
            <a:pPr marL="457200" lvl="1" indent="0">
              <a:buNone/>
            </a:pPr>
            <a:endParaRPr lang="en-US" altLang="ko-KR" dirty="0">
              <a:solidFill>
                <a:schemeClr val="tx1"/>
              </a:solidFill>
              <a:latin typeface="Comic Sans MS" panose="030F0702030302020204" pitchFamily="66" charset="0"/>
            </a:endParaRPr>
          </a:p>
          <a:p>
            <a:pPr marL="457200" lvl="1" indent="0">
              <a:buNone/>
            </a:pPr>
            <a:endParaRPr lang="en-US" altLang="ko-KR" dirty="0" smtClean="0">
              <a:solidFill>
                <a:schemeClr val="tx1"/>
              </a:solidFill>
              <a:latin typeface="Comic Sans MS" panose="030F0702030302020204" pitchFamily="66" charset="0"/>
            </a:endParaRPr>
          </a:p>
          <a:p>
            <a:pPr marL="457200" lvl="1" indent="0">
              <a:buNone/>
            </a:pPr>
            <a:endParaRPr lang="en-US" altLang="ko-KR" dirty="0" smtClean="0">
              <a:solidFill>
                <a:schemeClr val="tx1"/>
              </a:solidFill>
              <a:latin typeface="Comic Sans MS" panose="030F0702030302020204" pitchFamily="66" charset="0"/>
            </a:endParaRPr>
          </a:p>
          <a:p>
            <a:endParaRPr lang="en-US" altLang="ko-KR" dirty="0" smtClean="0">
              <a:latin typeface="Comic Sans MS" panose="030F0702030302020204" pitchFamily="66" charset="0"/>
            </a:endParaRPr>
          </a:p>
        </p:txBody>
      </p:sp>
      <p:sp>
        <p:nvSpPr>
          <p:cNvPr id="8" name="제목 2"/>
          <p:cNvSpPr>
            <a:spLocks noGrp="1"/>
          </p:cNvSpPr>
          <p:nvPr>
            <p:ph type="title"/>
          </p:nvPr>
        </p:nvSpPr>
        <p:spPr>
          <a:xfrm>
            <a:off x="609599" y="609600"/>
            <a:ext cx="7023101" cy="1320800"/>
          </a:xfrm>
        </p:spPr>
        <p:txBody>
          <a:bodyPr>
            <a:normAutofit/>
          </a:bodyPr>
          <a:lstStyle/>
          <a:p>
            <a:r>
              <a:rPr lang="en-US" altLang="ko-KR" dirty="0"/>
              <a:t>Flume Container </a:t>
            </a:r>
            <a:r>
              <a:rPr lang="ko-KR" altLang="en-US" dirty="0" smtClean="0"/>
              <a:t>구동</a:t>
            </a:r>
            <a:r>
              <a:rPr lang="en-US" altLang="ko-KR" dirty="0" smtClean="0"/>
              <a:t/>
            </a:r>
            <a:br>
              <a:rPr lang="en-US" altLang="ko-KR" dirty="0" smtClean="0"/>
            </a:br>
            <a:r>
              <a:rPr lang="en-US" altLang="ko-KR" dirty="0" smtClean="0"/>
              <a:t>(4) Flume Agent </a:t>
            </a:r>
            <a:r>
              <a:rPr lang="ko-KR" altLang="en-US" dirty="0" smtClean="0"/>
              <a:t>실행</a:t>
            </a:r>
            <a:endParaRPr lang="ko-KR" altLang="en-US" dirty="0"/>
          </a:p>
        </p:txBody>
      </p:sp>
      <p:pic>
        <p:nvPicPr>
          <p:cNvPr id="9" name="그림 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549988" y="121601"/>
            <a:ext cx="1493670" cy="982016"/>
          </a:xfrm>
          <a:prstGeom prst="rect">
            <a:avLst/>
          </a:prstGeom>
        </p:spPr>
      </p:pic>
      <p:sp>
        <p:nvSpPr>
          <p:cNvPr id="10" name="직사각형 9"/>
          <p:cNvSpPr/>
          <p:nvPr/>
        </p:nvSpPr>
        <p:spPr>
          <a:xfrm>
            <a:off x="609599" y="2276709"/>
            <a:ext cx="8243804" cy="783991"/>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557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323366"/>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dirty="0" smtClean="0">
                <a:solidFill>
                  <a:srgbClr val="0070C0"/>
                </a:solidFill>
                <a:latin typeface="Times New Roman" panose="02020603050405020304" pitchFamily="18" charset="0"/>
                <a:cs typeface="Times New Roman" panose="02020603050405020304" pitchFamily="18" charset="0"/>
              </a:rPr>
              <a:t>History and Contributor of Tower Lab</a:t>
            </a:r>
          </a:p>
          <a:p>
            <a:pPr algn="ctr"/>
            <a:r>
              <a:rPr lang="en-US" altLang="ko-KR" sz="3200" dirty="0" smtClean="0">
                <a:solidFill>
                  <a:srgbClr val="0070C0"/>
                </a:solidFill>
                <a:latin typeface="Times New Roman" panose="02020603050405020304" pitchFamily="18" charset="0"/>
                <a:cs typeface="Times New Roman" panose="02020603050405020304" pitchFamily="18" charset="0"/>
              </a:rPr>
              <a:t>(2016. 05. 06.)</a:t>
            </a:r>
            <a:endParaRPr lang="ko-KR" altLang="en-US" sz="32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2548219557"/>
              </p:ext>
            </p:extLst>
          </p:nvPr>
        </p:nvGraphicFramePr>
        <p:xfrm>
          <a:off x="745524" y="1471141"/>
          <a:ext cx="7652952" cy="4795520"/>
        </p:xfrm>
        <a:graphic>
          <a:graphicData uri="http://schemas.openxmlformats.org/drawingml/2006/table">
            <a:tbl>
              <a:tblPr firstRow="1" bandRow="1">
                <a:tableStyleId>{5C22544A-7EE6-4342-B048-85BDC9FD1C3A}</a:tableStyleId>
              </a:tblPr>
              <a:tblGrid>
                <a:gridCol w="1033849"/>
                <a:gridCol w="1622854"/>
                <a:gridCol w="3501216"/>
                <a:gridCol w="1495033"/>
              </a:tblGrid>
              <a:tr h="370840">
                <a:tc>
                  <a:txBody>
                    <a:bodyPr/>
                    <a:lstStyle/>
                    <a:p>
                      <a:pPr algn="ctr" latinLnBrk="1"/>
                      <a:r>
                        <a:rPr lang="en-US" altLang="ko-KR"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Date</a:t>
                      </a:r>
                      <a:endParaRPr lang="ko-KR" altLang="en-US"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Contents</a:t>
                      </a:r>
                      <a:endParaRPr lang="en-US" altLang="ko-KR"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Contributor</a:t>
                      </a:r>
                      <a:endParaRPr lang="en-US" altLang="ko-KR" dirty="0" smtClean="0">
                        <a:latin typeface="Times New Roman" panose="02020603050405020304" pitchFamily="18" charset="0"/>
                        <a:ea typeface="+mj-ea"/>
                        <a:cs typeface="Times New Roman" panose="02020603050405020304" pitchFamily="18" charset="0"/>
                      </a:endParaRPr>
                    </a:p>
                  </a:txBody>
                  <a:tcPr anchor="ctr"/>
                </a:tc>
              </a:tr>
              <a:tr h="370840">
                <a:tc>
                  <a:txBody>
                    <a:bodyPr/>
                    <a:lstStyle/>
                    <a:p>
                      <a:pPr algn="ctr" latinLnBrk="1"/>
                      <a:r>
                        <a:rPr lang="en-US" altLang="ko-KR" sz="1600" dirty="0" smtClean="0">
                          <a:latin typeface="+mj-ea"/>
                          <a:ea typeface="+mj-ea"/>
                        </a:rPr>
                        <a:t>-</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2016/04</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a:t>
                      </a:r>
                      <a:r>
                        <a:rPr lang="ko-KR" altLang="en-US" sz="1200" dirty="0" smtClean="0">
                          <a:latin typeface="+mj-ea"/>
                          <a:ea typeface="+mj-ea"/>
                        </a:rPr>
                        <a:t>구</a:t>
                      </a:r>
                      <a:r>
                        <a:rPr lang="en-US" altLang="ko-KR" sz="1200" dirty="0" smtClean="0">
                          <a:latin typeface="+mj-ea"/>
                          <a:ea typeface="+mj-ea"/>
                        </a:rPr>
                        <a:t>) Playground Lab </a:t>
                      </a:r>
                      <a:r>
                        <a:rPr lang="ko-KR" altLang="en-US" sz="1200" dirty="0" smtClean="0">
                          <a:latin typeface="+mj-ea"/>
                          <a:ea typeface="+mj-ea"/>
                        </a:rPr>
                        <a:t>최종본 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김 병 돈</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v1.0</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2016/05</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Build Lab </a:t>
                      </a:r>
                      <a:r>
                        <a:rPr lang="ko-KR" altLang="en-US" sz="1200" dirty="0" smtClean="0">
                          <a:latin typeface="+mj-ea"/>
                          <a:ea typeface="+mj-ea"/>
                        </a:rPr>
                        <a:t>초안 작성</a:t>
                      </a:r>
                      <a:r>
                        <a:rPr lang="en-US" altLang="ko-KR" sz="1200" dirty="0" smtClean="0">
                          <a:latin typeface="+mj-ea"/>
                          <a:ea typeface="+mj-ea"/>
                        </a:rPr>
                        <a:t/>
                      </a:r>
                      <a:br>
                        <a:rPr lang="en-US" altLang="ko-KR" sz="1200" dirty="0" smtClean="0">
                          <a:latin typeface="+mj-ea"/>
                          <a:ea typeface="+mj-ea"/>
                        </a:rPr>
                      </a:br>
                      <a:r>
                        <a:rPr lang="en-US" altLang="ko-KR" sz="1200" dirty="0" smtClean="0">
                          <a:latin typeface="+mj-ea"/>
                          <a:ea typeface="+mj-ea"/>
                        </a:rPr>
                        <a:t>(Outline </a:t>
                      </a:r>
                      <a:r>
                        <a:rPr lang="ko-KR" altLang="en-US" sz="1200" dirty="0" smtClean="0">
                          <a:latin typeface="+mj-ea"/>
                          <a:ea typeface="+mj-ea"/>
                        </a:rPr>
                        <a:t>및 </a:t>
                      </a:r>
                      <a:r>
                        <a:rPr lang="en-US" altLang="ko-KR" sz="1200" dirty="0" smtClean="0">
                          <a:latin typeface="+mj-ea"/>
                          <a:ea typeface="+mj-ea"/>
                        </a:rPr>
                        <a:t>Control</a:t>
                      </a:r>
                      <a:r>
                        <a:rPr lang="en-US" altLang="ko-KR" sz="1200" baseline="0" dirty="0" smtClean="0">
                          <a:latin typeface="+mj-ea"/>
                          <a:ea typeface="+mj-ea"/>
                        </a:rPr>
                        <a:t> Tower </a:t>
                      </a:r>
                      <a:r>
                        <a:rPr lang="ko-KR" altLang="en-US" sz="1200" baseline="0" dirty="0" smtClean="0">
                          <a:latin typeface="+mj-ea"/>
                          <a:ea typeface="+mj-ea"/>
                        </a:rPr>
                        <a:t>추가</a:t>
                      </a:r>
                      <a:r>
                        <a:rPr lang="en-US" altLang="ko-KR" sz="1200" baseline="0" dirty="0" smtClean="0">
                          <a:latin typeface="+mj-ea"/>
                          <a:ea typeface="+mj-ea"/>
                        </a:rPr>
                        <a:t>)</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김 승 룡</a:t>
                      </a:r>
                      <a:endParaRPr lang="ko-KR" altLang="en-US" sz="1600" dirty="0">
                        <a:latin typeface="+mj-ea"/>
                        <a:ea typeface="+mj-ea"/>
                      </a:endParaRPr>
                    </a:p>
                  </a:txBody>
                  <a:tcPr anchor="ctr"/>
                </a:tc>
              </a:tr>
              <a:tr h="370840">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j-ea"/>
                          <a:cs typeface="+mn-cs"/>
                        </a:rPr>
                        <a:t>v1.1</a:t>
                      </a:r>
                      <a:endParaRPr lang="ko-KR" altLang="en-US" sz="16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2016/05</a:t>
                      </a:r>
                      <a:endParaRPr lang="ko-KR" altLang="en-US" sz="16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dk1"/>
                          </a:solidFill>
                          <a:latin typeface="+mj-ea"/>
                          <a:ea typeface="+mj-ea"/>
                          <a:cs typeface="+mn-cs"/>
                        </a:rPr>
                        <a:t>검수 및 제안 사항 반영</a:t>
                      </a:r>
                      <a:endParaRPr lang="en-US" altLang="ko-KR" sz="1200" kern="1200" dirty="0" smtClean="0">
                        <a:solidFill>
                          <a:schemeClr val="dk1"/>
                        </a:solidFill>
                        <a:latin typeface="+mj-ea"/>
                        <a:ea typeface="+mj-ea"/>
                        <a:cs typeface="+mn-cs"/>
                      </a:endParaRPr>
                    </a:p>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dk1"/>
                          </a:solidFill>
                          <a:latin typeface="+mj-ea"/>
                          <a:ea typeface="+mj-ea"/>
                          <a:cs typeface="+mn-cs"/>
                        </a:rPr>
                        <a:t>(apt-get source </a:t>
                      </a:r>
                      <a:r>
                        <a:rPr lang="ko-KR" altLang="en-US" sz="1200" kern="1200" dirty="0" smtClean="0">
                          <a:solidFill>
                            <a:schemeClr val="dk1"/>
                          </a:solidFill>
                          <a:latin typeface="+mj-ea"/>
                          <a:ea typeface="+mj-ea"/>
                          <a:cs typeface="+mn-cs"/>
                        </a:rPr>
                        <a:t>변경 내용 외</a:t>
                      </a:r>
                      <a:r>
                        <a:rPr lang="en-US" altLang="ko-KR" sz="1200" kern="1200" dirty="0" smtClean="0">
                          <a:solidFill>
                            <a:schemeClr val="dk1"/>
                          </a:solidFill>
                          <a:latin typeface="+mj-ea"/>
                          <a:ea typeface="+mj-ea"/>
                          <a:cs typeface="+mn-cs"/>
                        </a:rPr>
                        <a:t>)</a:t>
                      </a:r>
                      <a:endParaRPr lang="ko-KR" altLang="en-US" sz="1200" kern="1200" dirty="0" smtClean="0">
                        <a:solidFill>
                          <a:schemeClr val="dk1"/>
                        </a:solidFill>
                        <a:latin typeface="+mj-ea"/>
                        <a:ea typeface="+mj-ea"/>
                        <a:cs typeface="+mn-cs"/>
                      </a:endParaRPr>
                    </a:p>
                  </a:txBody>
                  <a:tcPr anchor="ctr"/>
                </a:tc>
                <a:tc>
                  <a:txBody>
                    <a:bodyPr/>
                    <a:lstStyle/>
                    <a:p>
                      <a:pPr algn="ctr"/>
                      <a:r>
                        <a:rPr lang="ko-KR" altLang="en-US" sz="1200" dirty="0" smtClean="0">
                          <a:latin typeface="+mj-ea"/>
                          <a:ea typeface="+mj-ea"/>
                        </a:rPr>
                        <a:t>김 승 룡</a:t>
                      </a:r>
                      <a:r>
                        <a:rPr lang="en-US" altLang="ko-KR" sz="1200" dirty="0" smtClean="0">
                          <a:latin typeface="+mj-ea"/>
                          <a:ea typeface="+mj-ea"/>
                        </a:rPr>
                        <a:t/>
                      </a:r>
                      <a:br>
                        <a:rPr lang="en-US" altLang="ko-KR" sz="1200" dirty="0" smtClean="0">
                          <a:latin typeface="+mj-ea"/>
                          <a:ea typeface="+mj-ea"/>
                        </a:rPr>
                      </a:br>
                      <a:r>
                        <a:rPr lang="ko-KR" altLang="en-US" sz="1200" dirty="0" smtClean="0">
                          <a:latin typeface="+mj-ea"/>
                          <a:ea typeface="+mj-ea"/>
                        </a:rPr>
                        <a:t>김 진 우</a:t>
                      </a:r>
                      <a:endParaRPr lang="ko-KR" altLang="en-US" sz="1200" dirty="0">
                        <a:latin typeface="+mj-ea"/>
                        <a:ea typeface="+mj-ea"/>
                      </a:endParaRPr>
                    </a:p>
                  </a:txBody>
                  <a:tcPr anchor="ctr"/>
                </a:tc>
              </a:tr>
              <a:tr h="370840">
                <a:tc>
                  <a:txBody>
                    <a:bodyPr/>
                    <a:lstStyle/>
                    <a:p>
                      <a:pPr algn="ctr" latinLnBrk="1"/>
                      <a:r>
                        <a:rPr lang="en-US" altLang="ko-KR" sz="1600" dirty="0" smtClean="0">
                          <a:latin typeface="+mj-ea"/>
                          <a:ea typeface="+mj-ea"/>
                        </a:rPr>
                        <a:t>v1.2</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2016/05</a:t>
                      </a:r>
                      <a:endParaRPr lang="ko-KR" altLang="en-US" sz="1600" kern="1200" dirty="0" smtClean="0">
                        <a:solidFill>
                          <a:schemeClr val="dk1"/>
                        </a:solidFill>
                        <a:latin typeface="+mj-ea"/>
                        <a:ea typeface="+mn-ea"/>
                        <a:cs typeface="+mn-cs"/>
                      </a:endParaRPr>
                    </a:p>
                  </a:txBody>
                  <a:tcPr anchor="ctr"/>
                </a:tc>
                <a:tc>
                  <a:txBody>
                    <a:bodyPr/>
                    <a:lstStyle/>
                    <a:p>
                      <a:pPr algn="ctr" latinLnBrk="1"/>
                      <a:r>
                        <a:rPr lang="en-US" altLang="ko-KR" sz="1200" dirty="0" smtClean="0">
                          <a:latin typeface="+mj-ea"/>
                          <a:ea typeface="+mj-ea"/>
                        </a:rPr>
                        <a:t>NUC</a:t>
                      </a:r>
                      <a:r>
                        <a:rPr lang="ko-KR" altLang="en-US" sz="1200" dirty="0" smtClean="0">
                          <a:latin typeface="+mj-ea"/>
                          <a:ea typeface="+mj-ea"/>
                        </a:rPr>
                        <a:t>에 대한 모니터링 추가</a:t>
                      </a:r>
                      <a:endParaRPr lang="en-US" altLang="ko-KR" sz="1200" dirty="0" smtClean="0">
                        <a:latin typeface="+mj-ea"/>
                        <a:ea typeface="+mj-ea"/>
                      </a:endParaRPr>
                    </a:p>
                    <a:p>
                      <a:pPr algn="ctr" latinLnBrk="1"/>
                      <a:r>
                        <a:rPr lang="ko-KR" altLang="en-US" sz="1200" dirty="0" smtClean="0">
                          <a:latin typeface="+mj-ea"/>
                          <a:ea typeface="+mj-ea"/>
                        </a:rPr>
                        <a:t>순서 변경에 따른 내용 변경</a:t>
                      </a:r>
                      <a:endParaRPr lang="ko-KR" altLang="en-US" sz="12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김 승 </a:t>
                      </a:r>
                      <a:r>
                        <a:rPr lang="ko-KR" altLang="en-US" sz="1600" kern="1200" dirty="0" err="1" smtClean="0">
                          <a:solidFill>
                            <a:schemeClr val="dk1"/>
                          </a:solidFill>
                          <a:latin typeface="+mj-ea"/>
                          <a:ea typeface="+mj-ea"/>
                          <a:cs typeface="+mn-cs"/>
                        </a:rPr>
                        <a:t>룡</a:t>
                      </a:r>
                      <a:endParaRPr lang="ko-KR" altLang="en-US" sz="1600" kern="1200" dirty="0" smtClean="0">
                        <a:solidFill>
                          <a:schemeClr val="dk1"/>
                        </a:solidFill>
                        <a:latin typeface="+mj-ea"/>
                        <a:ea typeface="+mj-ea"/>
                        <a:cs typeface="+mn-cs"/>
                      </a:endParaRPr>
                    </a:p>
                  </a:txBody>
                  <a:tcPr anchor="ctr"/>
                </a:tc>
              </a:tr>
              <a:tr h="370840">
                <a:tc>
                  <a:txBody>
                    <a:bodyPr/>
                    <a:lstStyle/>
                    <a:p>
                      <a:pPr algn="ctr" latinLnBrk="1"/>
                      <a:r>
                        <a:rPr lang="en-US" altLang="ko-KR" sz="1600" dirty="0" smtClean="0">
                          <a:latin typeface="+mj-ea"/>
                          <a:ea typeface="+mj-ea"/>
                        </a:rPr>
                        <a:t>V1.3</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2016/05</a:t>
                      </a:r>
                      <a:endParaRPr lang="ko-KR" altLang="en-US" sz="1600" dirty="0">
                        <a:latin typeface="+mj-ea"/>
                        <a:ea typeface="+mj-ea"/>
                      </a:endParaRPr>
                    </a:p>
                  </a:txBody>
                  <a:tcPr anchor="ctr"/>
                </a:tc>
                <a:tc>
                  <a:txBody>
                    <a:bodyPr/>
                    <a:lstStyle/>
                    <a:p>
                      <a:pPr algn="ctr" latinLnBrk="1"/>
                      <a:r>
                        <a:rPr lang="en-US" altLang="ko-KR" sz="1200" spc="-110" dirty="0" smtClean="0">
                          <a:latin typeface="+mj-ea"/>
                          <a:ea typeface="+mj-ea"/>
                        </a:rPr>
                        <a:t>Lab </a:t>
                      </a:r>
                      <a:r>
                        <a:rPr lang="ko-KR" altLang="en-US" sz="1200" spc="-110" dirty="0" smtClean="0">
                          <a:latin typeface="+mj-ea"/>
                          <a:ea typeface="+mj-ea"/>
                        </a:rPr>
                        <a:t>명칭 변경 </a:t>
                      </a:r>
                      <a:r>
                        <a:rPr lang="en-US" altLang="ko-KR" sz="1200" spc="-110" dirty="0" smtClean="0">
                          <a:latin typeface="+mj-ea"/>
                          <a:ea typeface="+mj-ea"/>
                        </a:rPr>
                        <a:t>(Build -&gt; Tower)</a:t>
                      </a:r>
                    </a:p>
                    <a:p>
                      <a:pPr algn="ctr" latinLnBrk="1"/>
                      <a:r>
                        <a:rPr lang="en-US" altLang="ko-KR" sz="1200" spc="-110" dirty="0" smtClean="0">
                          <a:latin typeface="+mj-ea"/>
                          <a:ea typeface="+mj-ea"/>
                        </a:rPr>
                        <a:t>Hypervisor</a:t>
                      </a:r>
                      <a:r>
                        <a:rPr lang="en-US" altLang="ko-KR" sz="1200" spc="-110" baseline="0" dirty="0" smtClean="0">
                          <a:latin typeface="+mj-ea"/>
                          <a:ea typeface="+mj-ea"/>
                        </a:rPr>
                        <a:t> </a:t>
                      </a:r>
                      <a:r>
                        <a:rPr lang="ko-KR" altLang="en-US" sz="1200" spc="-110" baseline="0" dirty="0" smtClean="0">
                          <a:latin typeface="+mj-ea"/>
                          <a:ea typeface="+mj-ea"/>
                        </a:rPr>
                        <a:t>관련 오류 수정</a:t>
                      </a:r>
                      <a:endParaRPr lang="ko-KR" altLang="en-US" sz="12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김 승 룡</a:t>
                      </a:r>
                    </a:p>
                  </a:txBody>
                  <a:tcPr anchor="ctr"/>
                </a:tc>
              </a:tr>
              <a:tr h="370840">
                <a:tc>
                  <a:txBody>
                    <a:bodyPr/>
                    <a:lstStyle/>
                    <a:p>
                      <a:pPr algn="ctr" latinLnBrk="1"/>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endParaRPr lang="ko-KR" altLang="en-US" sz="1600" kern="1200" dirty="0" smtClean="0">
                        <a:solidFill>
                          <a:schemeClr val="dk1"/>
                        </a:solidFill>
                        <a:latin typeface="+mj-ea"/>
                        <a:ea typeface="+mj-ea"/>
                        <a:cs typeface="+mn-cs"/>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1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bl>
          </a:graphicData>
        </a:graphic>
      </p:graphicFrame>
      <p:sp>
        <p:nvSpPr>
          <p:cNvPr id="2" name="Slide Number Placeholder 1"/>
          <p:cNvSpPr>
            <a:spLocks noGrp="1"/>
          </p:cNvSpPr>
          <p:nvPr>
            <p:ph type="sldNum" sz="quarter" idx="12"/>
          </p:nvPr>
        </p:nvSpPr>
        <p:spPr/>
        <p:txBody>
          <a:bodyPr/>
          <a:lstStyle/>
          <a:p>
            <a:fld id="{2A77177F-D4BC-47C1-ABEC-AF5DF9643428}" type="slidenum">
              <a:rPr lang="ko-KR" altLang="en-US" smtClean="0"/>
              <a:pPr/>
              <a:t>2</a:t>
            </a:fld>
            <a:endParaRPr lang="ko-KR" altLang="en-US"/>
          </a:p>
        </p:txBody>
      </p:sp>
    </p:spTree>
    <p:extLst>
      <p:ext uri="{BB962C8B-B14F-4D97-AF65-F5344CB8AC3E}">
        <p14:creationId xmlns:p14="http://schemas.microsoft.com/office/powerpoint/2010/main" val="2201291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6444676" y="5647663"/>
            <a:ext cx="512638" cy="365125"/>
          </a:xfrm>
        </p:spPr>
        <p:txBody>
          <a:bodyPr/>
          <a:lstStyle/>
          <a:p>
            <a:fld id="{59A8C4E9-C78C-421A-ABCD-60FDAFBA7D9F}" type="slidenum">
              <a:rPr lang="ko-KR" altLang="en-US" smtClean="0"/>
              <a:t>20</a:t>
            </a:fld>
            <a:endParaRPr lang="ko-KR" altLang="en-US"/>
          </a:p>
        </p:txBody>
      </p:sp>
      <p:sp>
        <p:nvSpPr>
          <p:cNvPr id="5" name="내용 개체 틀 2"/>
          <p:cNvSpPr txBox="1">
            <a:spLocks/>
          </p:cNvSpPr>
          <p:nvPr/>
        </p:nvSpPr>
        <p:spPr>
          <a:xfrm>
            <a:off x="631312" y="1296325"/>
            <a:ext cx="8263830" cy="4351338"/>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altLang="ko-KR" dirty="0">
              <a:solidFill>
                <a:schemeClr val="tx1"/>
              </a:solidFill>
            </a:endParaRPr>
          </a:p>
          <a:p>
            <a:r>
              <a:rPr lang="en-US" altLang="ko-KR" dirty="0" smtClean="0">
                <a:solidFill>
                  <a:schemeClr val="tx1"/>
                </a:solidFill>
              </a:rPr>
              <a:t>node.js </a:t>
            </a:r>
            <a:r>
              <a:rPr lang="ko-KR" altLang="en-US" dirty="0" smtClean="0">
                <a:solidFill>
                  <a:schemeClr val="tx1"/>
                </a:solidFill>
              </a:rPr>
              <a:t>파일을 환경에 맞게 수정</a:t>
            </a:r>
            <a:endParaRPr lang="en-US" altLang="ko-KR" dirty="0" smtClean="0">
              <a:solidFill>
                <a:schemeClr val="tx1"/>
              </a:solidFill>
            </a:endParaRPr>
          </a:p>
          <a:p>
            <a:pPr lvl="1"/>
            <a:r>
              <a:rPr lang="en-US" altLang="ko-KR" dirty="0" smtClean="0">
                <a:solidFill>
                  <a:schemeClr val="tx1"/>
                </a:solidFill>
              </a:rPr>
              <a:t>vi node.js</a:t>
            </a:r>
          </a:p>
        </p:txBody>
      </p:sp>
      <p:sp>
        <p:nvSpPr>
          <p:cNvPr id="14" name="직사각형 7"/>
          <p:cNvSpPr/>
          <p:nvPr/>
        </p:nvSpPr>
        <p:spPr>
          <a:xfrm>
            <a:off x="957820" y="2031689"/>
            <a:ext cx="6192280" cy="432111"/>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11" name="제목 1"/>
          <p:cNvSpPr txBox="1">
            <a:spLocks/>
          </p:cNvSpPr>
          <p:nvPr/>
        </p:nvSpPr>
        <p:spPr>
          <a:xfrm>
            <a:off x="166210" y="372533"/>
            <a:ext cx="7220625" cy="1320800"/>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mtClean="0"/>
              <a:t>Visibility Center </a:t>
            </a:r>
            <a:r>
              <a:rPr lang="ko-KR" altLang="en-US" smtClean="0"/>
              <a:t>환경설정</a:t>
            </a:r>
            <a:endParaRPr lang="ko-KR" altLang="en-US" dirty="0"/>
          </a:p>
        </p:txBody>
      </p:sp>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17963"/>
            <a:ext cx="1605786" cy="1430364"/>
          </a:xfrm>
          <a:prstGeom prst="rect">
            <a:avLst/>
          </a:prstGeom>
        </p:spPr>
      </p:pic>
      <p:pic>
        <p:nvPicPr>
          <p:cNvPr id="13" name="그림 12"/>
          <p:cNvPicPr>
            <a:picLocks noChangeAspect="1"/>
          </p:cNvPicPr>
          <p:nvPr/>
        </p:nvPicPr>
        <p:blipFill rotWithShape="1">
          <a:blip r:embed="rId3">
            <a:extLst>
              <a:ext uri="{28A0092B-C50C-407E-A947-70E740481C1C}">
                <a14:useLocalDpi xmlns:a14="http://schemas.microsoft.com/office/drawing/2010/main" val="0"/>
              </a:ext>
            </a:extLst>
          </a:blip>
          <a:srcRect l="15415" t="13573" r="51939" b="58889"/>
          <a:stretch/>
        </p:blipFill>
        <p:spPr>
          <a:xfrm>
            <a:off x="957820" y="2640243"/>
            <a:ext cx="7084852" cy="3735157"/>
          </a:xfrm>
          <a:prstGeom prst="rect">
            <a:avLst/>
          </a:prstGeom>
        </p:spPr>
      </p:pic>
      <p:sp>
        <p:nvSpPr>
          <p:cNvPr id="17" name="직사각형 7"/>
          <p:cNvSpPr/>
          <p:nvPr/>
        </p:nvSpPr>
        <p:spPr>
          <a:xfrm>
            <a:off x="939804" y="2940651"/>
            <a:ext cx="3390896" cy="633882"/>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24" name="직사각형 7"/>
          <p:cNvSpPr/>
          <p:nvPr/>
        </p:nvSpPr>
        <p:spPr>
          <a:xfrm>
            <a:off x="1377646" y="5309913"/>
            <a:ext cx="5067029" cy="337750"/>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25" name="직사각형 7"/>
          <p:cNvSpPr/>
          <p:nvPr/>
        </p:nvSpPr>
        <p:spPr>
          <a:xfrm>
            <a:off x="939804" y="5655230"/>
            <a:ext cx="5504871" cy="69530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413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6210" y="372533"/>
            <a:ext cx="7220625" cy="1320800"/>
          </a:xfrm>
        </p:spPr>
        <p:txBody>
          <a:bodyPr/>
          <a:lstStyle/>
          <a:p>
            <a:r>
              <a:rPr lang="en-US" altLang="ko-KR" dirty="0" smtClean="0"/>
              <a:t>Visibility Service </a:t>
            </a:r>
            <a:r>
              <a:rPr lang="ko-KR" altLang="en-US" dirty="0" smtClean="0"/>
              <a:t>실행</a:t>
            </a:r>
            <a:endParaRPr lang="ko-KR" altLang="en-US" dirty="0"/>
          </a:p>
        </p:txBody>
      </p:sp>
      <p:sp>
        <p:nvSpPr>
          <p:cNvPr id="11" name="내용 개체 틀 2"/>
          <p:cNvSpPr txBox="1">
            <a:spLocks/>
          </p:cNvSpPr>
          <p:nvPr/>
        </p:nvSpPr>
        <p:spPr>
          <a:xfrm>
            <a:off x="166211" y="1329748"/>
            <a:ext cx="7871882" cy="5268759"/>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Run Visibility Service</a:t>
            </a:r>
            <a:endParaRPr lang="en-US" altLang="ko-KR" dirty="0" smtClean="0"/>
          </a:p>
          <a:p>
            <a:pPr lvl="1"/>
            <a:r>
              <a:rPr lang="en-US" altLang="ko-KR" dirty="0" smtClean="0"/>
              <a:t>node node.js</a:t>
            </a:r>
          </a:p>
          <a:p>
            <a:pPr lvl="1"/>
            <a:r>
              <a:rPr lang="ko-KR" altLang="en-US" dirty="0" smtClean="0"/>
              <a:t>이 후 </a:t>
            </a:r>
            <a:r>
              <a:rPr lang="en-US" altLang="ko-KR" dirty="0" smtClean="0"/>
              <a:t>VM </a:t>
            </a:r>
            <a:r>
              <a:rPr lang="ko-KR" altLang="en-US" dirty="0" smtClean="0"/>
              <a:t>상에서 웹 브라우저 실행 후 </a:t>
            </a:r>
            <a:r>
              <a:rPr lang="en-US" altLang="ko-KR" dirty="0">
                <a:hlinkClick r:id="rId2"/>
              </a:rPr>
              <a:t>http://localhost:3000</a:t>
            </a:r>
            <a:r>
              <a:rPr lang="en-US" altLang="ko-KR" dirty="0" smtClean="0">
                <a:hlinkClick r:id="rId2"/>
              </a:rPr>
              <a:t>/</a:t>
            </a:r>
            <a:r>
              <a:rPr lang="en-US" altLang="ko-KR" dirty="0" smtClean="0"/>
              <a:t> </a:t>
            </a:r>
            <a:r>
              <a:rPr lang="ko-KR" altLang="en-US" dirty="0" smtClean="0"/>
              <a:t>접속</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p:txBody>
      </p:sp>
      <p:sp>
        <p:nvSpPr>
          <p:cNvPr id="10" name="직사각형 7"/>
          <p:cNvSpPr/>
          <p:nvPr/>
        </p:nvSpPr>
        <p:spPr>
          <a:xfrm>
            <a:off x="568118" y="1665753"/>
            <a:ext cx="6412104" cy="362223"/>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59A8C4E9-C78C-421A-ABCD-60FDAFBA7D9F}" type="slidenum">
              <a:rPr lang="ko-KR" altLang="en-US" smtClean="0"/>
              <a:t>21</a:t>
            </a:fld>
            <a:endParaRPr lang="ko-KR" altLang="en-US"/>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10359" t="13693" r="46612" b="4040"/>
          <a:stretch/>
        </p:blipFill>
        <p:spPr>
          <a:xfrm>
            <a:off x="1894051" y="2441311"/>
            <a:ext cx="3760237" cy="4493201"/>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900" y="-17963"/>
            <a:ext cx="1605786" cy="1430364"/>
          </a:xfrm>
          <a:prstGeom prst="rect">
            <a:avLst/>
          </a:prstGeom>
        </p:spPr>
      </p:pic>
    </p:spTree>
    <p:extLst>
      <p:ext uri="{BB962C8B-B14F-4D97-AF65-F5344CB8AC3E}">
        <p14:creationId xmlns:p14="http://schemas.microsoft.com/office/powerpoint/2010/main" val="2940909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6210" y="372533"/>
            <a:ext cx="7220625" cy="1320800"/>
          </a:xfrm>
        </p:spPr>
        <p:txBody>
          <a:bodyPr>
            <a:normAutofit fontScale="90000"/>
          </a:bodyPr>
          <a:lstStyle/>
          <a:p>
            <a:r>
              <a:rPr lang="en-US" altLang="ko-KR" dirty="0" smtClean="0"/>
              <a:t>(</a:t>
            </a:r>
            <a:r>
              <a:rPr lang="ko-KR" altLang="en-US" dirty="0" smtClean="0"/>
              <a:t>참고</a:t>
            </a:r>
            <a:r>
              <a:rPr lang="en-US" altLang="ko-KR" dirty="0" smtClean="0"/>
              <a:t>)</a:t>
            </a:r>
            <a:br>
              <a:rPr lang="en-US" altLang="ko-KR" dirty="0" smtClean="0"/>
            </a:br>
            <a:r>
              <a:rPr lang="en-US" altLang="ko-KR" dirty="0" smtClean="0"/>
              <a:t>Container </a:t>
            </a:r>
            <a:r>
              <a:rPr lang="ko-KR" altLang="en-US" dirty="0" smtClean="0"/>
              <a:t>변경사항 저장 및 </a:t>
            </a:r>
            <a:r>
              <a:rPr lang="ko-KR" altLang="en-US" dirty="0" err="1" smtClean="0"/>
              <a:t>재시작</a:t>
            </a:r>
            <a:endParaRPr lang="ko-KR" altLang="en-US" dirty="0"/>
          </a:p>
        </p:txBody>
      </p:sp>
      <p:sp>
        <p:nvSpPr>
          <p:cNvPr id="11" name="내용 개체 틀 2"/>
          <p:cNvSpPr txBox="1">
            <a:spLocks/>
          </p:cNvSpPr>
          <p:nvPr/>
        </p:nvSpPr>
        <p:spPr>
          <a:xfrm>
            <a:off x="166211" y="1329748"/>
            <a:ext cx="7871882" cy="5268759"/>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Commit Container</a:t>
            </a:r>
            <a:endParaRPr lang="en-US" altLang="ko-KR" dirty="0"/>
          </a:p>
          <a:p>
            <a:pPr lvl="1"/>
            <a:r>
              <a:rPr lang="ko-KR" altLang="en-US" dirty="0" smtClean="0"/>
              <a:t>컨테이너 내의 변경사항을 반영하여 새로운 컨테이너 이미지 작성</a:t>
            </a:r>
            <a:endParaRPr lang="en-US" altLang="ko-KR" dirty="0" smtClean="0"/>
          </a:p>
          <a:p>
            <a:pPr lvl="1"/>
            <a:r>
              <a:rPr lang="en-US" altLang="ko-KR" dirty="0" err="1" smtClean="0"/>
              <a:t>Ctrl+P+Q</a:t>
            </a:r>
            <a:endParaRPr lang="en-US" altLang="ko-KR" dirty="0" smtClean="0"/>
          </a:p>
          <a:p>
            <a:pPr lvl="1"/>
            <a:r>
              <a:rPr lang="en-US" altLang="ko-KR" dirty="0" err="1" smtClean="0"/>
              <a:t>docker</a:t>
            </a:r>
            <a:r>
              <a:rPr lang="en-US" altLang="ko-KR" dirty="0" smtClean="0"/>
              <a:t> </a:t>
            </a:r>
            <a:r>
              <a:rPr lang="en-US" altLang="ko-KR" dirty="0"/>
              <a:t>commit -a </a:t>
            </a:r>
            <a:r>
              <a:rPr lang="en-US" altLang="ko-KR" dirty="0" smtClean="0"/>
              <a:t>“</a:t>
            </a:r>
            <a:r>
              <a:rPr lang="en-US" altLang="ko-KR" dirty="0" smtClean="0">
                <a:solidFill>
                  <a:srgbClr val="FF0000"/>
                </a:solidFill>
              </a:rPr>
              <a:t>[username]</a:t>
            </a:r>
            <a:r>
              <a:rPr lang="en-US" altLang="ko-KR" dirty="0" smtClean="0"/>
              <a:t>” </a:t>
            </a:r>
            <a:r>
              <a:rPr lang="en-US" altLang="ko-KR" dirty="0"/>
              <a:t>-m "add visualization server based node.js" visualization </a:t>
            </a:r>
            <a:r>
              <a:rPr lang="en-US" altLang="ko-KR" dirty="0" smtClean="0"/>
              <a:t>visualization:0.1</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r>
              <a:rPr lang="en-US" altLang="ko-KR" dirty="0" smtClean="0">
                <a:solidFill>
                  <a:schemeClr val="tx1"/>
                </a:solidFill>
              </a:rPr>
              <a:t>Restart </a:t>
            </a:r>
            <a:r>
              <a:rPr lang="en-US" altLang="ko-KR" dirty="0">
                <a:solidFill>
                  <a:schemeClr val="tx1"/>
                </a:solidFill>
              </a:rPr>
              <a:t>Container</a:t>
            </a:r>
            <a:endParaRPr lang="en-US" altLang="ko-KR" dirty="0"/>
          </a:p>
          <a:p>
            <a:pPr lvl="1"/>
            <a:r>
              <a:rPr lang="en-US" altLang="ko-KR" dirty="0" smtClean="0"/>
              <a:t>Stop</a:t>
            </a:r>
            <a:r>
              <a:rPr lang="ko-KR" altLang="en-US" dirty="0" smtClean="0"/>
              <a:t>했던 컨테이너를 </a:t>
            </a:r>
            <a:r>
              <a:rPr lang="en-US" altLang="ko-KR" dirty="0" smtClean="0"/>
              <a:t>Restart</a:t>
            </a:r>
            <a:r>
              <a:rPr lang="ko-KR" altLang="en-US" dirty="0" smtClean="0"/>
              <a:t>하면 이전 작업 내용을 유지한 채로 다시 컨테이너를 시작할 수 있다</a:t>
            </a:r>
            <a:r>
              <a:rPr lang="en-US" altLang="ko-KR" dirty="0" smtClean="0"/>
              <a:t>.</a:t>
            </a:r>
            <a:r>
              <a:rPr lang="ko-KR" altLang="en-US" dirty="0" smtClean="0"/>
              <a:t> </a:t>
            </a:r>
            <a:endParaRPr lang="en-US" altLang="ko-KR" dirty="0" smtClean="0"/>
          </a:p>
          <a:p>
            <a:pPr lvl="1"/>
            <a:r>
              <a:rPr lang="en-US" altLang="ko-KR" dirty="0" err="1"/>
              <a:t>docker</a:t>
            </a:r>
            <a:r>
              <a:rPr lang="en-US" altLang="ko-KR" dirty="0"/>
              <a:t> stop </a:t>
            </a:r>
            <a:r>
              <a:rPr lang="en-US" altLang="ko-KR" dirty="0" smtClean="0"/>
              <a:t>visualization</a:t>
            </a:r>
          </a:p>
          <a:p>
            <a:pPr lvl="1"/>
            <a:r>
              <a:rPr lang="en-US" altLang="ko-KR" dirty="0" err="1" smtClean="0"/>
              <a:t>docker</a:t>
            </a:r>
            <a:r>
              <a:rPr lang="en-US" altLang="ko-KR" dirty="0" smtClean="0"/>
              <a:t> </a:t>
            </a:r>
            <a:r>
              <a:rPr lang="en-US" altLang="ko-KR" dirty="0"/>
              <a:t>restart </a:t>
            </a:r>
            <a:r>
              <a:rPr lang="en-US" altLang="ko-KR" dirty="0" smtClean="0"/>
              <a:t>visualization</a:t>
            </a:r>
          </a:p>
        </p:txBody>
      </p:sp>
      <p:sp>
        <p:nvSpPr>
          <p:cNvPr id="8" name="직사각형 7"/>
          <p:cNvSpPr/>
          <p:nvPr/>
        </p:nvSpPr>
        <p:spPr>
          <a:xfrm>
            <a:off x="586224" y="2049806"/>
            <a:ext cx="7451867" cy="102270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903"/>
            <a:ext cx="9144000" cy="1101378"/>
          </a:xfrm>
          <a:prstGeom prst="rect">
            <a:avLst/>
          </a:prstGeom>
        </p:spPr>
      </p:pic>
      <p:sp>
        <p:nvSpPr>
          <p:cNvPr id="10" name="직사각형 7"/>
          <p:cNvSpPr/>
          <p:nvPr/>
        </p:nvSpPr>
        <p:spPr>
          <a:xfrm>
            <a:off x="586225" y="5575800"/>
            <a:ext cx="6800610" cy="1022707"/>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9A8C4E9-C78C-421A-ABCD-60FDAFBA7D9F}" type="slidenum">
              <a:rPr lang="ko-KR" altLang="en-US" smtClean="0"/>
              <a:t>22</a:t>
            </a:fld>
            <a:endParaRPr lang="ko-KR" altLang="en-US"/>
          </a:p>
        </p:txBody>
      </p:sp>
    </p:spTree>
    <p:extLst>
      <p:ext uri="{BB962C8B-B14F-4D97-AF65-F5344CB8AC3E}">
        <p14:creationId xmlns:p14="http://schemas.microsoft.com/office/powerpoint/2010/main" val="11567455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278876" y="1251237"/>
            <a:ext cx="5826719" cy="1646302"/>
          </a:xfrm>
        </p:spPr>
        <p:txBody>
          <a:bodyPr/>
          <a:lstStyle/>
          <a:p>
            <a:pPr algn="ctr"/>
            <a:r>
              <a:rPr lang="en-US" altLang="ko-KR" dirty="0" smtClean="0"/>
              <a:t>Appendix</a:t>
            </a:r>
            <a:endParaRPr lang="ko-KR" altLang="en-US" dirty="0"/>
          </a:p>
        </p:txBody>
      </p:sp>
      <p:sp>
        <p:nvSpPr>
          <p:cNvPr id="4" name="부제목 3"/>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989800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1161536" y="5234084"/>
            <a:ext cx="2975323" cy="1505330"/>
          </a:xfrm>
          <a:prstGeom prst="rect">
            <a:avLst/>
          </a:prstGeom>
        </p:spPr>
      </p:pic>
      <p:sp>
        <p:nvSpPr>
          <p:cNvPr id="2" name="제목 1"/>
          <p:cNvSpPr>
            <a:spLocks noGrp="1"/>
          </p:cNvSpPr>
          <p:nvPr>
            <p:ph type="title"/>
          </p:nvPr>
        </p:nvSpPr>
        <p:spPr/>
        <p:txBody>
          <a:bodyPr/>
          <a:lstStyle/>
          <a:p>
            <a:r>
              <a:rPr lang="en-US" altLang="ko-KR" dirty="0" smtClean="0"/>
              <a:t>Raspberry Pi2 OS Setting</a:t>
            </a:r>
            <a:endParaRPr lang="ko-KR" altLang="en-US"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OS : </a:t>
            </a:r>
            <a:r>
              <a:rPr lang="en-US" altLang="ko-KR" dirty="0" err="1" smtClean="0"/>
              <a:t>Hypriot</a:t>
            </a:r>
            <a:r>
              <a:rPr lang="en-US" altLang="ko-KR" dirty="0" smtClean="0"/>
              <a:t>(Version : 0.5 Will, 07.10.2015 published)</a:t>
            </a:r>
          </a:p>
          <a:p>
            <a:pPr lvl="1"/>
            <a:r>
              <a:rPr lang="en-US" altLang="ko-KR" dirty="0"/>
              <a:t>Download Site </a:t>
            </a:r>
            <a:r>
              <a:rPr lang="en-US" altLang="ko-KR" dirty="0" smtClean="0"/>
              <a:t>: </a:t>
            </a:r>
            <a:r>
              <a:rPr lang="en-US" altLang="ko-KR" dirty="0" smtClean="0">
                <a:hlinkClick r:id="rId4"/>
              </a:rPr>
              <a:t>http</a:t>
            </a:r>
            <a:r>
              <a:rPr lang="en-US" altLang="ko-KR" dirty="0">
                <a:hlinkClick r:id="rId4"/>
              </a:rPr>
              <a:t>://blog.hypriot.com/downloads</a:t>
            </a:r>
            <a:r>
              <a:rPr lang="en-US" altLang="ko-KR" dirty="0" smtClean="0">
                <a:hlinkClick r:id="rId4"/>
              </a:rPr>
              <a:t>/</a:t>
            </a:r>
            <a:endParaRPr lang="en-US" altLang="ko-KR" dirty="0" smtClean="0"/>
          </a:p>
          <a:p>
            <a:pPr lvl="1"/>
            <a:endParaRPr lang="en-US" altLang="ko-KR" dirty="0" smtClean="0"/>
          </a:p>
          <a:p>
            <a:pPr lvl="1"/>
            <a:endParaRPr lang="en-US" altLang="ko-KR" dirty="0"/>
          </a:p>
          <a:p>
            <a:pPr lvl="1"/>
            <a:endParaRPr lang="en-US" altLang="ko-KR" dirty="0" smtClean="0"/>
          </a:p>
          <a:p>
            <a:pPr lvl="1"/>
            <a:endParaRPr lang="en-US" altLang="ko-KR" dirty="0"/>
          </a:p>
          <a:p>
            <a:pPr lvl="1"/>
            <a:r>
              <a:rPr lang="ko-KR" altLang="en-US" dirty="0" smtClean="0"/>
              <a:t>압축을 푼 후 파일</a:t>
            </a:r>
            <a:r>
              <a:rPr lang="en-US" altLang="ko-KR" dirty="0" smtClean="0"/>
              <a:t>(</a:t>
            </a:r>
            <a:r>
              <a:rPr lang="en-US" altLang="ko-KR" dirty="0"/>
              <a:t>hypriot-rpi-20151004-132414.img</a:t>
            </a:r>
            <a:r>
              <a:rPr lang="en-US" altLang="ko-KR" dirty="0" smtClean="0"/>
              <a:t>, 1.39Gb)</a:t>
            </a:r>
            <a:r>
              <a:rPr lang="ko-KR" altLang="en-US" dirty="0" smtClean="0"/>
              <a:t>은</a:t>
            </a:r>
            <a:r>
              <a:rPr lang="en-US" altLang="ko-KR" dirty="0" smtClean="0"/>
              <a:t> SD Writer </a:t>
            </a:r>
            <a:r>
              <a:rPr lang="ko-KR" altLang="en-US" dirty="0" smtClean="0"/>
              <a:t>를 이용하여 </a:t>
            </a:r>
            <a:r>
              <a:rPr lang="en-US" altLang="ko-KR" dirty="0" smtClean="0"/>
              <a:t>Write.</a:t>
            </a:r>
          </a:p>
          <a:p>
            <a:pPr lvl="1"/>
            <a:r>
              <a:rPr lang="en-US" altLang="ko-KR" dirty="0" smtClean="0"/>
              <a:t>SD </a:t>
            </a:r>
            <a:r>
              <a:rPr lang="en-US" altLang="ko-KR" dirty="0"/>
              <a:t>Writer Download : </a:t>
            </a:r>
            <a:r>
              <a:rPr lang="en-US" altLang="ko-KR" dirty="0">
                <a:hlinkClick r:id="rId5"/>
              </a:rPr>
              <a:t>https://</a:t>
            </a:r>
            <a:r>
              <a:rPr lang="en-US" altLang="ko-KR" dirty="0" smtClean="0">
                <a:hlinkClick r:id="rId5"/>
              </a:rPr>
              <a:t>sourceforge.net/projects/win32diskimager/files/latest/download?source=navbar</a:t>
            </a:r>
            <a:endParaRPr lang="en-US" altLang="ko-KR" dirty="0" smtClean="0"/>
          </a:p>
          <a:p>
            <a:pPr lvl="1"/>
            <a:endParaRPr lang="en-US" altLang="ko-KR" dirty="0"/>
          </a:p>
          <a:p>
            <a:pPr lvl="1"/>
            <a:endParaRPr lang="ko-KR" altLang="en-US" dirty="0"/>
          </a:p>
        </p:txBody>
      </p:sp>
      <p:pic>
        <p:nvPicPr>
          <p:cNvPr id="7" name="그림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68822" y="374376"/>
            <a:ext cx="2042945" cy="1157862"/>
          </a:xfrm>
          <a:prstGeom prst="rect">
            <a:avLst/>
          </a:prstGeom>
        </p:spPr>
      </p:pic>
      <p:pic>
        <p:nvPicPr>
          <p:cNvPr id="17" name="그림 16"/>
          <p:cNvPicPr>
            <a:picLocks noChangeAspect="1"/>
          </p:cNvPicPr>
          <p:nvPr/>
        </p:nvPicPr>
        <p:blipFill>
          <a:blip r:embed="rId7"/>
          <a:stretch>
            <a:fillRect/>
          </a:stretch>
        </p:blipFill>
        <p:spPr>
          <a:xfrm>
            <a:off x="4718316" y="5561439"/>
            <a:ext cx="1970721" cy="802288"/>
          </a:xfrm>
          <a:prstGeom prst="rect">
            <a:avLst/>
          </a:prstGeom>
        </p:spPr>
      </p:pic>
      <p:pic>
        <p:nvPicPr>
          <p:cNvPr id="18" name="그림 17"/>
          <p:cNvPicPr>
            <a:picLocks noChangeAspect="1"/>
          </p:cNvPicPr>
          <p:nvPr/>
        </p:nvPicPr>
        <p:blipFill>
          <a:blip r:embed="rId8"/>
          <a:stretch>
            <a:fillRect/>
          </a:stretch>
        </p:blipFill>
        <p:spPr>
          <a:xfrm>
            <a:off x="7310124" y="5573796"/>
            <a:ext cx="1110860" cy="802288"/>
          </a:xfrm>
          <a:prstGeom prst="rect">
            <a:avLst/>
          </a:prstGeom>
        </p:spPr>
      </p:pic>
      <p:sp>
        <p:nvSpPr>
          <p:cNvPr id="19" name="아래쪽 화살표 4"/>
          <p:cNvSpPr/>
          <p:nvPr/>
        </p:nvSpPr>
        <p:spPr>
          <a:xfrm rot="5400000" flipV="1">
            <a:off x="4169861" y="5810227"/>
            <a:ext cx="475823" cy="422694"/>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쪽 화살표 4"/>
          <p:cNvSpPr/>
          <p:nvPr/>
        </p:nvSpPr>
        <p:spPr>
          <a:xfrm rot="5400000" flipV="1">
            <a:off x="6758154" y="5822482"/>
            <a:ext cx="475823" cy="422694"/>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478357" y="5575299"/>
            <a:ext cx="134793" cy="139571"/>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3" name="직사각형 22"/>
          <p:cNvSpPr/>
          <p:nvPr/>
        </p:nvSpPr>
        <p:spPr>
          <a:xfrm>
            <a:off x="3644949" y="5575299"/>
            <a:ext cx="396826" cy="139571"/>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4" name="직사각형 23"/>
          <p:cNvSpPr/>
          <p:nvPr/>
        </p:nvSpPr>
        <p:spPr>
          <a:xfrm>
            <a:off x="3044472" y="6372440"/>
            <a:ext cx="502003" cy="139571"/>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5" name="직사각형 24"/>
          <p:cNvSpPr/>
          <p:nvPr/>
        </p:nvSpPr>
        <p:spPr>
          <a:xfrm>
            <a:off x="5737225" y="6135916"/>
            <a:ext cx="434975" cy="139571"/>
          </a:xfrm>
          <a:prstGeom prst="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9"/>
          <a:stretch>
            <a:fillRect/>
          </a:stretch>
        </p:blipFill>
        <p:spPr>
          <a:xfrm>
            <a:off x="1306598" y="2257077"/>
            <a:ext cx="4155560" cy="1583478"/>
          </a:xfrm>
          <a:prstGeom prst="rect">
            <a:avLst/>
          </a:prstGeom>
          <a:ln>
            <a:solidFill>
              <a:srgbClr val="0070C0"/>
            </a:solidFill>
          </a:ln>
        </p:spPr>
      </p:pic>
      <p:sp>
        <p:nvSpPr>
          <p:cNvPr id="5" name="직사각형 4"/>
          <p:cNvSpPr/>
          <p:nvPr/>
        </p:nvSpPr>
        <p:spPr>
          <a:xfrm>
            <a:off x="1306598" y="3286897"/>
            <a:ext cx="4155560" cy="172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
        <p:nvSpPr>
          <p:cNvPr id="8" name="Slide Number Placeholder 7"/>
          <p:cNvSpPr>
            <a:spLocks noGrp="1"/>
          </p:cNvSpPr>
          <p:nvPr>
            <p:ph type="sldNum" sz="quarter" idx="12"/>
          </p:nvPr>
        </p:nvSpPr>
        <p:spPr/>
        <p:txBody>
          <a:bodyPr/>
          <a:lstStyle/>
          <a:p>
            <a:fld id="{59A8C4E9-C78C-421A-ABCD-60FDAFBA7D9F}" type="slidenum">
              <a:rPr lang="ko-KR" altLang="en-US" smtClean="0"/>
              <a:t>24</a:t>
            </a:fld>
            <a:endParaRPr lang="ko-KR" altLang="en-US"/>
          </a:p>
        </p:txBody>
      </p:sp>
    </p:spTree>
    <p:extLst>
      <p:ext uri="{BB962C8B-B14F-4D97-AF65-F5344CB8AC3E}">
        <p14:creationId xmlns:p14="http://schemas.microsoft.com/office/powerpoint/2010/main" val="3400111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Raspberry Pi2 Environment Setting</a:t>
            </a:r>
            <a:endParaRPr lang="ko-KR" altLang="en-US" sz="2800" dirty="0"/>
          </a:p>
        </p:txBody>
      </p:sp>
      <p:sp>
        <p:nvSpPr>
          <p:cNvPr id="3" name="내용 개체 틀 2"/>
          <p:cNvSpPr>
            <a:spLocks noGrp="1"/>
          </p:cNvSpPr>
          <p:nvPr>
            <p:ph idx="1"/>
          </p:nvPr>
        </p:nvSpPr>
        <p:spPr>
          <a:xfrm>
            <a:off x="508001" y="1532238"/>
            <a:ext cx="7927545" cy="5180758"/>
          </a:xfrm>
        </p:spPr>
        <p:txBody>
          <a:bodyPr>
            <a:normAutofit/>
          </a:bodyPr>
          <a:lstStyle/>
          <a:p>
            <a:r>
              <a:rPr lang="en-US" altLang="ko-KR" dirty="0" smtClean="0"/>
              <a:t>Micro SD </a:t>
            </a:r>
            <a:r>
              <a:rPr lang="ko-KR" altLang="en-US" dirty="0" smtClean="0"/>
              <a:t>카드에 </a:t>
            </a:r>
            <a:r>
              <a:rPr lang="en-US" altLang="ko-KR" dirty="0" err="1" smtClean="0"/>
              <a:t>Hypriot</a:t>
            </a:r>
            <a:r>
              <a:rPr lang="en-US" altLang="ko-KR" dirty="0" smtClean="0"/>
              <a:t> </a:t>
            </a:r>
            <a:r>
              <a:rPr lang="ko-KR" altLang="en-US" dirty="0" smtClean="0"/>
              <a:t>설치가 완료되면 </a:t>
            </a:r>
            <a:r>
              <a:rPr lang="en-US" altLang="ko-KR" dirty="0" smtClean="0"/>
              <a:t>Pi2</a:t>
            </a:r>
            <a:r>
              <a:rPr lang="ko-KR" altLang="en-US" dirty="0" smtClean="0"/>
              <a:t>에 삽입 후 부팅</a:t>
            </a:r>
            <a:endParaRPr lang="en-US" altLang="ko-KR" dirty="0" smtClean="0"/>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Root password </a:t>
            </a:r>
            <a:r>
              <a:rPr lang="ko-KR" altLang="en-US" dirty="0" smtClean="0"/>
              <a:t>변경 </a:t>
            </a:r>
            <a:endParaRPr lang="en-US" altLang="ko-KR" dirty="0" smtClean="0"/>
          </a:p>
          <a:p>
            <a:pPr lvl="1"/>
            <a:r>
              <a:rPr lang="en-US" altLang="ko-KR" dirty="0" smtClean="0"/>
              <a:t>package </a:t>
            </a:r>
            <a:r>
              <a:rPr lang="ko-KR" altLang="en-US" dirty="0" smtClean="0"/>
              <a:t>설치</a:t>
            </a:r>
            <a:r>
              <a:rPr lang="en-US" altLang="ko-KR" dirty="0" smtClean="0"/>
              <a:t>, RPM upgrade, </a:t>
            </a:r>
            <a:r>
              <a:rPr lang="ko-KR" altLang="en-US" dirty="0" smtClean="0"/>
              <a:t>시스템 관리를 위해 필요</a:t>
            </a:r>
            <a:endParaRPr lang="en-US" altLang="ko-KR" dirty="0" smtClean="0"/>
          </a:p>
          <a:p>
            <a:pPr lvl="1"/>
            <a:endParaRPr lang="en-US" altLang="ko-KR" dirty="0"/>
          </a:p>
          <a:p>
            <a:pPr lvl="1"/>
            <a:endParaRPr lang="en-US" altLang="ko-KR" dirty="0" smtClean="0"/>
          </a:p>
          <a:p>
            <a:pPr lvl="1"/>
            <a:endParaRPr lang="en-US" altLang="ko-KR" dirty="0"/>
          </a:p>
          <a:p>
            <a:pPr lvl="2"/>
            <a:r>
              <a:rPr lang="en-US" altLang="ko-KR" dirty="0" smtClean="0"/>
              <a:t>password </a:t>
            </a:r>
            <a:r>
              <a:rPr lang="ko-KR" altLang="en-US" dirty="0" err="1" smtClean="0"/>
              <a:t>입력시</a:t>
            </a:r>
            <a:r>
              <a:rPr lang="ko-KR" altLang="en-US" dirty="0" smtClean="0"/>
              <a:t> </a:t>
            </a:r>
            <a:r>
              <a:rPr lang="en-US" altLang="ko-KR" dirty="0" smtClean="0"/>
              <a:t>* </a:t>
            </a:r>
            <a:r>
              <a:rPr lang="ko-KR" altLang="en-US" dirty="0" smtClean="0"/>
              <a:t>표시가</a:t>
            </a:r>
            <a:r>
              <a:rPr lang="en-US" altLang="ko-KR" dirty="0" smtClean="0"/>
              <a:t> </a:t>
            </a:r>
            <a:r>
              <a:rPr lang="ko-KR" altLang="en-US" dirty="0" smtClean="0"/>
              <a:t>나오지 않지만 입력되고 있으니 걱정하지 말 것</a:t>
            </a:r>
            <a:endParaRPr lang="en-US" altLang="ko-KR" dirty="0" smtClean="0"/>
          </a:p>
          <a:p>
            <a:pPr lvl="2"/>
            <a:r>
              <a:rPr lang="en-US" altLang="ko-KR" b="1" u="sng" dirty="0" smtClean="0">
                <a:solidFill>
                  <a:srgbClr val="FF0000"/>
                </a:solidFill>
              </a:rPr>
              <a:t>root password</a:t>
            </a:r>
            <a:r>
              <a:rPr lang="ko-KR" altLang="en-US" b="1" u="sng" dirty="0" smtClean="0">
                <a:solidFill>
                  <a:srgbClr val="FF0000"/>
                </a:solidFill>
              </a:rPr>
              <a:t>는 꼭 기억할 것</a:t>
            </a:r>
            <a:r>
              <a:rPr lang="en-US" altLang="ko-KR" b="1" u="sng" dirty="0" smtClean="0">
                <a:solidFill>
                  <a:srgbClr val="FF0000"/>
                </a:solidFill>
              </a:rPr>
              <a:t>!!!</a:t>
            </a:r>
          </a:p>
          <a:p>
            <a:pPr lvl="2"/>
            <a:r>
              <a:rPr lang="en-US" altLang="ko-KR" dirty="0" smtClean="0">
                <a:solidFill>
                  <a:schemeClr val="tx1"/>
                </a:solidFill>
              </a:rPr>
              <a:t>login ID</a:t>
            </a:r>
            <a:r>
              <a:rPr lang="ko-KR" altLang="en-US" dirty="0" smtClean="0">
                <a:solidFill>
                  <a:schemeClr val="tx1"/>
                </a:solidFill>
              </a:rPr>
              <a:t>인 </a:t>
            </a:r>
            <a:r>
              <a:rPr lang="en-US" altLang="ko-KR" dirty="0" smtClean="0">
                <a:solidFill>
                  <a:schemeClr val="tx1"/>
                </a:solidFill>
              </a:rPr>
              <a:t>pi </a:t>
            </a:r>
            <a:r>
              <a:rPr lang="ko-KR" altLang="en-US" dirty="0" smtClean="0">
                <a:solidFill>
                  <a:schemeClr val="tx1"/>
                </a:solidFill>
              </a:rPr>
              <a:t>계정의 </a:t>
            </a:r>
            <a:r>
              <a:rPr lang="en-US" altLang="ko-KR" dirty="0" smtClean="0">
                <a:solidFill>
                  <a:schemeClr val="tx1"/>
                </a:solidFill>
              </a:rPr>
              <a:t>password </a:t>
            </a:r>
            <a:r>
              <a:rPr lang="ko-KR" altLang="en-US" dirty="0" smtClean="0">
                <a:solidFill>
                  <a:schemeClr val="tx1"/>
                </a:solidFill>
              </a:rPr>
              <a:t>도 변경하도록 하자</a:t>
            </a:r>
            <a:r>
              <a:rPr lang="en-US" altLang="ko-KR" dirty="0" smtClean="0">
                <a:solidFill>
                  <a:schemeClr val="tx1"/>
                </a:solidFill>
              </a:rPr>
              <a:t>.</a:t>
            </a:r>
            <a:endParaRPr lang="ko-KR" altLang="en-US" dirty="0">
              <a:solidFill>
                <a:schemeClr val="tx1"/>
              </a:solidFill>
            </a:endParaRP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68822" y="374376"/>
            <a:ext cx="2042945" cy="1157862"/>
          </a:xfrm>
          <a:prstGeom prst="rect">
            <a:avLst/>
          </a:prstGeom>
        </p:spPr>
      </p:pic>
      <p:sp>
        <p:nvSpPr>
          <p:cNvPr id="21" name="TextBox 20"/>
          <p:cNvSpPr txBox="1"/>
          <p:nvPr/>
        </p:nvSpPr>
        <p:spPr>
          <a:xfrm>
            <a:off x="4154373" y="3138985"/>
            <a:ext cx="3330390" cy="923330"/>
          </a:xfrm>
          <a:prstGeom prst="rect">
            <a:avLst/>
          </a:prstGeom>
          <a:noFill/>
          <a:ln>
            <a:noFill/>
          </a:ln>
        </p:spPr>
        <p:txBody>
          <a:bodyPr wrap="square" rtlCol="0">
            <a:spAutoFit/>
          </a:bodyPr>
          <a:lstStyle/>
          <a:p>
            <a:pPr fontAlgn="base">
              <a:spcBef>
                <a:spcPct val="0"/>
              </a:spcBef>
              <a:spcAft>
                <a:spcPct val="0"/>
              </a:spcAft>
            </a:pPr>
            <a:r>
              <a:rPr kumimoji="1" lang="en-US" altLang="ko-KR" b="1" dirty="0">
                <a:solidFill>
                  <a:srgbClr val="FF0000"/>
                </a:solidFill>
                <a:latin typeface="Times New Roman" panose="02020603050405020304" pitchFamily="18" charset="0"/>
                <a:ea typeface="굴림" pitchFamily="50" charset="-127"/>
                <a:cs typeface="Times New Roman" panose="02020603050405020304" pitchFamily="18" charset="0"/>
              </a:rPr>
              <a:t>C</a:t>
            </a:r>
            <a:r>
              <a:rPr kumimoji="1" lang="en-US" altLang="ko-KR" b="1" dirty="0" smtClean="0">
                <a:solidFill>
                  <a:srgbClr val="FF0000"/>
                </a:solidFill>
                <a:latin typeface="Times New Roman" panose="02020603050405020304" pitchFamily="18" charset="0"/>
                <a:ea typeface="굴림" pitchFamily="50" charset="-127"/>
                <a:cs typeface="Times New Roman" panose="02020603050405020304" pitchFamily="18" charset="0"/>
              </a:rPr>
              <a:t>UI </a:t>
            </a:r>
            <a:r>
              <a:rPr kumimoji="1" lang="ko-KR" altLang="en-US" b="1" dirty="0" smtClean="0">
                <a:solidFill>
                  <a:srgbClr val="FF0000"/>
                </a:solidFill>
                <a:latin typeface="Times New Roman" panose="02020603050405020304" pitchFamily="18" charset="0"/>
                <a:ea typeface="굴림" pitchFamily="50" charset="-127"/>
                <a:cs typeface="Times New Roman" panose="02020603050405020304" pitchFamily="18" charset="0"/>
              </a:rPr>
              <a:t>환경으로 부팅되면 성공</a:t>
            </a:r>
            <a:endParaRPr kumimoji="1" lang="en-US" altLang="ko-KR" b="1" dirty="0" smtClean="0">
              <a:solidFill>
                <a:srgbClr val="FF0000"/>
              </a:solidFill>
              <a:latin typeface="Times New Roman" panose="02020603050405020304" pitchFamily="18" charset="0"/>
              <a:ea typeface="굴림" pitchFamily="50" charset="-127"/>
              <a:cs typeface="Times New Roman" panose="02020603050405020304" pitchFamily="18" charset="0"/>
            </a:endParaRPr>
          </a:p>
          <a:p>
            <a:pPr fontAlgn="base">
              <a:spcBef>
                <a:spcPct val="0"/>
              </a:spcBef>
              <a:spcAft>
                <a:spcPct val="0"/>
              </a:spcAft>
            </a:pPr>
            <a:r>
              <a:rPr kumimoji="1" lang="en-US" altLang="ko-KR" b="1" dirty="0" smtClean="0">
                <a:solidFill>
                  <a:srgbClr val="FF0000"/>
                </a:solidFill>
                <a:latin typeface="Times New Roman" panose="02020603050405020304" pitchFamily="18" charset="0"/>
                <a:ea typeface="굴림" pitchFamily="50" charset="-127"/>
                <a:cs typeface="Times New Roman" panose="02020603050405020304" pitchFamily="18" charset="0"/>
              </a:rPr>
              <a:t>Login ID : pi</a:t>
            </a:r>
          </a:p>
          <a:p>
            <a:pPr fontAlgn="base">
              <a:spcBef>
                <a:spcPct val="0"/>
              </a:spcBef>
              <a:spcAft>
                <a:spcPct val="0"/>
              </a:spcAft>
            </a:pPr>
            <a:r>
              <a:rPr kumimoji="1" lang="en-US" altLang="ko-KR" b="1" dirty="0" smtClean="0">
                <a:solidFill>
                  <a:srgbClr val="FF0000"/>
                </a:solidFill>
                <a:latin typeface="Times New Roman" panose="02020603050405020304" pitchFamily="18" charset="0"/>
                <a:ea typeface="굴림" pitchFamily="50" charset="-127"/>
                <a:cs typeface="Times New Roman" panose="02020603050405020304" pitchFamily="18" charset="0"/>
              </a:rPr>
              <a:t>Password : raspberry</a:t>
            </a:r>
            <a:endParaRPr kumimoji="1" lang="ko-KR" altLang="en-US" b="1" dirty="0" smtClean="0">
              <a:solidFill>
                <a:srgbClr val="FF0000"/>
              </a:solidFill>
              <a:latin typeface="Times New Roman" panose="02020603050405020304" pitchFamily="18" charset="0"/>
              <a:ea typeface="굴림" pitchFamily="50" charset="-127"/>
              <a:cs typeface="Times New Roman" panose="02020603050405020304" pitchFamily="18" charset="0"/>
            </a:endParaRPr>
          </a:p>
        </p:txBody>
      </p:sp>
      <p:sp>
        <p:nvSpPr>
          <p:cNvPr id="26" name="TextBox 25"/>
          <p:cNvSpPr txBox="1"/>
          <p:nvPr/>
        </p:nvSpPr>
        <p:spPr>
          <a:xfrm>
            <a:off x="1317574" y="4439526"/>
            <a:ext cx="2001510" cy="369332"/>
          </a:xfrm>
          <a:prstGeom prst="rect">
            <a:avLst/>
          </a:prstGeom>
          <a:noFill/>
        </p:spPr>
        <p:txBody>
          <a:bodyPr wrap="none" rtlCol="0">
            <a:spAutoFit/>
          </a:bodyPr>
          <a:lstStyle/>
          <a:p>
            <a:r>
              <a:rPr lang="en-US" altLang="ko-KR" b="1" dirty="0" smtClean="0">
                <a:solidFill>
                  <a:srgbClr val="0070C0"/>
                </a:solidFill>
                <a:latin typeface="Times New Roman" panose="02020603050405020304" pitchFamily="18" charset="0"/>
                <a:cs typeface="Times New Roman" panose="02020603050405020304" pitchFamily="18" charset="0"/>
              </a:rPr>
              <a:t>$</a:t>
            </a:r>
            <a:r>
              <a:rPr lang="en-US" altLang="ko-KR" b="1" dirty="0" err="1" smtClean="0">
                <a:solidFill>
                  <a:srgbClr val="0070C0"/>
                </a:solidFill>
                <a:latin typeface="Times New Roman" panose="02020603050405020304" pitchFamily="18" charset="0"/>
                <a:cs typeface="Times New Roman" panose="02020603050405020304" pitchFamily="18" charset="0"/>
              </a:rPr>
              <a:t>sudo</a:t>
            </a:r>
            <a:r>
              <a:rPr lang="en-US" altLang="ko-KR" b="1" dirty="0" smtClean="0">
                <a:solidFill>
                  <a:srgbClr val="0070C0"/>
                </a:solidFill>
                <a:latin typeface="Times New Roman" panose="02020603050405020304" pitchFamily="18" charset="0"/>
                <a:cs typeface="Times New Roman" panose="02020603050405020304" pitchFamily="18" charset="0"/>
              </a:rPr>
              <a:t> </a:t>
            </a:r>
            <a:r>
              <a:rPr lang="en-US" altLang="ko-KR" b="1" dirty="0" err="1" smtClean="0">
                <a:solidFill>
                  <a:srgbClr val="0070C0"/>
                </a:solidFill>
                <a:latin typeface="Times New Roman" panose="02020603050405020304" pitchFamily="18" charset="0"/>
                <a:cs typeface="Times New Roman" panose="02020603050405020304" pitchFamily="18" charset="0"/>
              </a:rPr>
              <a:t>passwd</a:t>
            </a:r>
            <a:r>
              <a:rPr lang="en-US" altLang="ko-KR" b="1" dirty="0" smtClean="0">
                <a:solidFill>
                  <a:srgbClr val="0070C0"/>
                </a:solidFill>
                <a:latin typeface="Times New Roman" panose="02020603050405020304" pitchFamily="18" charset="0"/>
                <a:cs typeface="Times New Roman" panose="02020603050405020304" pitchFamily="18" charset="0"/>
              </a:rPr>
              <a:t> root</a:t>
            </a:r>
            <a:endParaRPr lang="en-US" altLang="ko-KR" sz="2400" dirty="0" smtClean="0">
              <a:solidFill>
                <a:srgbClr val="0070C0"/>
              </a:solidFill>
            </a:endParaRPr>
          </a:p>
        </p:txBody>
      </p:sp>
      <p:pic>
        <p:nvPicPr>
          <p:cNvPr id="14" name="그림 13"/>
          <p:cNvPicPr>
            <a:picLocks noChangeAspect="1"/>
          </p:cNvPicPr>
          <p:nvPr/>
        </p:nvPicPr>
        <p:blipFill>
          <a:blip r:embed="rId3"/>
          <a:stretch>
            <a:fillRect/>
          </a:stretch>
        </p:blipFill>
        <p:spPr>
          <a:xfrm>
            <a:off x="1420698" y="4811477"/>
            <a:ext cx="2733675" cy="762000"/>
          </a:xfrm>
          <a:prstGeom prst="rect">
            <a:avLst/>
          </a:prstGeom>
        </p:spPr>
      </p:pic>
      <p:pic>
        <p:nvPicPr>
          <p:cNvPr id="5" name="그림 4"/>
          <p:cNvPicPr>
            <a:picLocks noChangeAspect="1"/>
          </p:cNvPicPr>
          <p:nvPr/>
        </p:nvPicPr>
        <p:blipFill>
          <a:blip r:embed="rId4"/>
          <a:stretch>
            <a:fillRect/>
          </a:stretch>
        </p:blipFill>
        <p:spPr>
          <a:xfrm>
            <a:off x="959626" y="1961663"/>
            <a:ext cx="2646791" cy="1093347"/>
          </a:xfrm>
          <a:prstGeom prst="rect">
            <a:avLst/>
          </a:prstGeom>
        </p:spPr>
      </p:pic>
      <p:pic>
        <p:nvPicPr>
          <p:cNvPr id="6" name="그림 5"/>
          <p:cNvPicPr>
            <a:picLocks noChangeAspect="1"/>
          </p:cNvPicPr>
          <p:nvPr/>
        </p:nvPicPr>
        <p:blipFill>
          <a:blip r:embed="rId5"/>
          <a:stretch>
            <a:fillRect/>
          </a:stretch>
        </p:blipFill>
        <p:spPr>
          <a:xfrm>
            <a:off x="4154373" y="1966875"/>
            <a:ext cx="3003616" cy="1105357"/>
          </a:xfrm>
          <a:prstGeom prst="rect">
            <a:avLst/>
          </a:prstGeom>
        </p:spPr>
      </p:pic>
      <p:sp>
        <p:nvSpPr>
          <p:cNvPr id="16" name="TextBox 15"/>
          <p:cNvSpPr txBox="1"/>
          <p:nvPr/>
        </p:nvSpPr>
        <p:spPr>
          <a:xfrm>
            <a:off x="1420698" y="3123988"/>
            <a:ext cx="1425390" cy="369332"/>
          </a:xfrm>
          <a:prstGeom prst="rect">
            <a:avLst/>
          </a:prstGeom>
          <a:noFill/>
        </p:spPr>
        <p:txBody>
          <a:bodyPr wrap="none" rtlCol="0">
            <a:spAutoFit/>
          </a:bodyPr>
          <a:lstStyle/>
          <a:p>
            <a:r>
              <a:rPr lang="en-US" altLang="ko-KR" b="1" dirty="0" smtClean="0">
                <a:solidFill>
                  <a:srgbClr val="0070C0"/>
                </a:solidFill>
                <a:latin typeface="Times New Roman" panose="02020603050405020304" pitchFamily="18" charset="0"/>
                <a:cs typeface="Times New Roman" panose="02020603050405020304" pitchFamily="18" charset="0"/>
              </a:rPr>
              <a:t>loading </a:t>
            </a:r>
            <a:r>
              <a:rPr lang="ko-KR" altLang="en-US" b="1" dirty="0" smtClean="0">
                <a:solidFill>
                  <a:srgbClr val="0070C0"/>
                </a:solidFill>
                <a:latin typeface="Times New Roman" panose="02020603050405020304" pitchFamily="18" charset="0"/>
                <a:cs typeface="Times New Roman" panose="02020603050405020304" pitchFamily="18" charset="0"/>
              </a:rPr>
              <a:t>화면</a:t>
            </a:r>
            <a:endParaRPr lang="en-US" altLang="ko-KR" sz="2400" dirty="0" smtClean="0">
              <a:solidFill>
                <a:srgbClr val="0070C0"/>
              </a:solidFill>
            </a:endParaRPr>
          </a:p>
        </p:txBody>
      </p:sp>
      <p:sp>
        <p:nvSpPr>
          <p:cNvPr id="17" name="TextBox 16"/>
          <p:cNvSpPr txBox="1"/>
          <p:nvPr/>
        </p:nvSpPr>
        <p:spPr>
          <a:xfrm>
            <a:off x="5746797" y="6290564"/>
            <a:ext cx="1018227" cy="369332"/>
          </a:xfrm>
          <a:prstGeom prst="rect">
            <a:avLst/>
          </a:prstGeom>
          <a:noFill/>
        </p:spPr>
        <p:txBody>
          <a:bodyPr wrap="none" rtlCol="0">
            <a:spAutoFit/>
          </a:bodyPr>
          <a:lstStyle/>
          <a:p>
            <a:r>
              <a:rPr lang="en-US" altLang="ko-KR" b="1" dirty="0" smtClean="0">
                <a:solidFill>
                  <a:srgbClr val="0070C0"/>
                </a:solidFill>
                <a:latin typeface="Times New Roman" panose="02020603050405020304" pitchFamily="18" charset="0"/>
                <a:cs typeface="Times New Roman" panose="02020603050405020304" pitchFamily="18" charset="0"/>
              </a:rPr>
              <a:t>$</a:t>
            </a:r>
            <a:r>
              <a:rPr lang="en-US" altLang="ko-KR" b="1" dirty="0" err="1" smtClean="0">
                <a:solidFill>
                  <a:srgbClr val="0070C0"/>
                </a:solidFill>
                <a:latin typeface="Times New Roman" panose="02020603050405020304" pitchFamily="18" charset="0"/>
                <a:cs typeface="Times New Roman" panose="02020603050405020304" pitchFamily="18" charset="0"/>
              </a:rPr>
              <a:t>passwd</a:t>
            </a:r>
            <a:endParaRPr lang="en-US" altLang="ko-KR" sz="2400" dirty="0" smtClean="0">
              <a:solidFill>
                <a:srgbClr val="0070C0"/>
              </a:solidFill>
            </a:endParaRPr>
          </a:p>
        </p:txBody>
      </p:sp>
      <p:sp>
        <p:nvSpPr>
          <p:cNvPr id="18" name="아래쪽 화살표 4"/>
          <p:cNvSpPr/>
          <p:nvPr/>
        </p:nvSpPr>
        <p:spPr>
          <a:xfrm rot="5400000" flipV="1">
            <a:off x="3657028" y="2288813"/>
            <a:ext cx="475823" cy="422694"/>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Slide Number Placeholder 3"/>
          <p:cNvSpPr>
            <a:spLocks noGrp="1"/>
          </p:cNvSpPr>
          <p:nvPr>
            <p:ph type="sldNum" sz="quarter" idx="12"/>
          </p:nvPr>
        </p:nvSpPr>
        <p:spPr/>
        <p:txBody>
          <a:bodyPr/>
          <a:lstStyle/>
          <a:p>
            <a:fld id="{59A8C4E9-C78C-421A-ABCD-60FDAFBA7D9F}" type="slidenum">
              <a:rPr lang="ko-KR" altLang="en-US" smtClean="0"/>
              <a:t>25</a:t>
            </a:fld>
            <a:endParaRPr lang="ko-KR" altLang="en-US"/>
          </a:p>
        </p:txBody>
      </p:sp>
    </p:spTree>
    <p:extLst>
      <p:ext uri="{BB962C8B-B14F-4D97-AF65-F5344CB8AC3E}">
        <p14:creationId xmlns:p14="http://schemas.microsoft.com/office/powerpoint/2010/main" val="208073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4"/>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5"/>
          <a:stretch>
            <a:fillRect/>
          </a:stretch>
        </p:blipFill>
        <p:spPr>
          <a:xfrm>
            <a:off x="6222056" y="2278549"/>
            <a:ext cx="2571631" cy="2894022"/>
          </a:xfrm>
          <a:prstGeom prst="rect">
            <a:avLst/>
          </a:prstGeom>
        </p:spPr>
      </p:pic>
      <p:sp>
        <p:nvSpPr>
          <p:cNvPr id="6" name="Slide Number Placeholder 5"/>
          <p:cNvSpPr>
            <a:spLocks noGrp="1"/>
          </p:cNvSpPr>
          <p:nvPr>
            <p:ph type="sldNum" sz="quarter" idx="12"/>
          </p:nvPr>
        </p:nvSpPr>
        <p:spPr/>
        <p:txBody>
          <a:bodyPr/>
          <a:lstStyle/>
          <a:p>
            <a:fld id="{59A8C4E9-C78C-421A-ABCD-60FDAFBA7D9F}" type="slidenum">
              <a:rPr lang="ko-KR" altLang="en-US" smtClean="0"/>
              <a:t>26</a:t>
            </a:fld>
            <a:endParaRPr lang="ko-KR" altLang="en-US"/>
          </a:p>
        </p:txBody>
      </p:sp>
    </p:spTree>
    <p:extLst>
      <p:ext uri="{BB962C8B-B14F-4D97-AF65-F5344CB8AC3E}">
        <p14:creationId xmlns:p14="http://schemas.microsoft.com/office/powerpoint/2010/main" val="2978293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4"/>
          <a:stretch>
            <a:fillRect/>
          </a:stretch>
        </p:blipFill>
        <p:spPr>
          <a:xfrm>
            <a:off x="4403782" y="2759676"/>
            <a:ext cx="2137134" cy="1068567"/>
          </a:xfrm>
          <a:prstGeom prst="rect">
            <a:avLst/>
          </a:prstGeom>
        </p:spPr>
      </p:pic>
      <p:pic>
        <p:nvPicPr>
          <p:cNvPr id="12" name="그림 11"/>
          <p:cNvPicPr>
            <a:picLocks noChangeAspect="1"/>
          </p:cNvPicPr>
          <p:nvPr/>
        </p:nvPicPr>
        <p:blipFill>
          <a:blip r:embed="rId5"/>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5" name="Slide Number Placeholder 4"/>
          <p:cNvSpPr>
            <a:spLocks noGrp="1"/>
          </p:cNvSpPr>
          <p:nvPr>
            <p:ph type="sldNum" sz="quarter" idx="12"/>
          </p:nvPr>
        </p:nvSpPr>
        <p:spPr/>
        <p:txBody>
          <a:bodyPr/>
          <a:lstStyle/>
          <a:p>
            <a:fld id="{59A8C4E9-C78C-421A-ABCD-60FDAFBA7D9F}" type="slidenum">
              <a:rPr lang="ko-KR" altLang="en-US" smtClean="0"/>
              <a:t>27</a:t>
            </a:fld>
            <a:endParaRPr lang="ko-KR" altLang="en-US"/>
          </a:p>
        </p:txBody>
      </p:sp>
    </p:spTree>
    <p:extLst>
      <p:ext uri="{BB962C8B-B14F-4D97-AF65-F5344CB8AC3E}">
        <p14:creationId xmlns:p14="http://schemas.microsoft.com/office/powerpoint/2010/main" val="755964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4"/>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5"/>
          <a:stretch>
            <a:fillRect/>
          </a:stretch>
        </p:blipFill>
        <p:spPr>
          <a:xfrm>
            <a:off x="1353813" y="4652839"/>
            <a:ext cx="702060" cy="619465"/>
          </a:xfrm>
          <a:prstGeom prst="rect">
            <a:avLst/>
          </a:prstGeom>
        </p:spPr>
      </p:pic>
      <p:pic>
        <p:nvPicPr>
          <p:cNvPr id="17" name="그림 16"/>
          <p:cNvPicPr>
            <a:picLocks noChangeAspect="1"/>
          </p:cNvPicPr>
          <p:nvPr/>
        </p:nvPicPr>
        <p:blipFill>
          <a:blip r:embed="rId6"/>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 name="Slide Number Placeholder 1"/>
          <p:cNvSpPr>
            <a:spLocks noGrp="1"/>
          </p:cNvSpPr>
          <p:nvPr>
            <p:ph type="sldNum" sz="quarter" idx="12"/>
          </p:nvPr>
        </p:nvSpPr>
        <p:spPr/>
        <p:txBody>
          <a:bodyPr/>
          <a:lstStyle/>
          <a:p>
            <a:fld id="{59A8C4E9-C78C-421A-ABCD-60FDAFBA7D9F}" type="slidenum">
              <a:rPr lang="ko-KR" altLang="en-US" smtClean="0"/>
              <a:t>28</a:t>
            </a:fld>
            <a:endParaRPr lang="ko-KR" altLang="en-US"/>
          </a:p>
        </p:txBody>
      </p:sp>
    </p:spTree>
    <p:extLst>
      <p:ext uri="{BB962C8B-B14F-4D97-AF65-F5344CB8AC3E}">
        <p14:creationId xmlns:p14="http://schemas.microsoft.com/office/powerpoint/2010/main" val="4125079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3" name="Slide Number Placeholder 2"/>
          <p:cNvSpPr>
            <a:spLocks noGrp="1"/>
          </p:cNvSpPr>
          <p:nvPr>
            <p:ph type="sldNum" sz="quarter" idx="12"/>
          </p:nvPr>
        </p:nvSpPr>
        <p:spPr/>
        <p:txBody>
          <a:bodyPr/>
          <a:lstStyle/>
          <a:p>
            <a:fld id="{59A8C4E9-C78C-421A-ABCD-60FDAFBA7D9F}" type="slidenum">
              <a:rPr lang="ko-KR" altLang="en-US" smtClean="0"/>
              <a:t>29</a:t>
            </a:fld>
            <a:endParaRPr lang="ko-KR" altLang="en-US"/>
          </a:p>
        </p:txBody>
      </p:sp>
    </p:spTree>
    <p:extLst>
      <p:ext uri="{BB962C8B-B14F-4D97-AF65-F5344CB8AC3E}">
        <p14:creationId xmlns:p14="http://schemas.microsoft.com/office/powerpoint/2010/main" val="3873512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8598" y="782595"/>
            <a:ext cx="6575484" cy="3789686"/>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Picture 212"/>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20868" r="20868"/>
          <a:stretch/>
        </p:blipFill>
        <p:spPr>
          <a:xfrm>
            <a:off x="36964" y="546392"/>
            <a:ext cx="2149328" cy="553635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Tower Lab: Design</a:t>
            </a:r>
            <a:endParaRPr lang="ko-KR" altLang="en-US" sz="4000" dirty="0" smtClean="0">
              <a:solidFill>
                <a:srgbClr val="0070C0"/>
              </a:solidFill>
            </a:endParaRPr>
          </a:p>
        </p:txBody>
      </p:sp>
      <p:sp>
        <p:nvSpPr>
          <p:cNvPr id="3" name="Slide Number Placeholder 2"/>
          <p:cNvSpPr>
            <a:spLocks noGrp="1"/>
          </p:cNvSpPr>
          <p:nvPr>
            <p:ph type="sldNum" sz="quarter" idx="12"/>
          </p:nvPr>
        </p:nvSpPr>
        <p:spPr/>
        <p:txBody>
          <a:bodyPr/>
          <a:lstStyle/>
          <a:p>
            <a:fld id="{2A77177F-D4BC-47C1-ABEC-AF5DF9643428}" type="slidenum">
              <a:rPr lang="ko-KR" altLang="en-US" smtClean="0"/>
              <a:pPr/>
              <a:t>3</a:t>
            </a:fld>
            <a:endParaRPr lang="ko-KR" altLang="en-US"/>
          </a:p>
        </p:txBody>
      </p:sp>
      <p:pic>
        <p:nvPicPr>
          <p:cNvPr id="29" name="Picture 2" descr="http://beta3.finance.si/pics/cache_no/notebook.14115558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087" y="5302188"/>
            <a:ext cx="1552291" cy="1253986"/>
          </a:xfrm>
          <a:prstGeom prst="rect">
            <a:avLst/>
          </a:prstGeom>
          <a:noFill/>
          <a:extLst>
            <a:ext uri="{909E8E84-426E-40DD-AFC4-6F175D3DCCD1}">
              <a14:hiddenFill xmlns:a14="http://schemas.microsoft.com/office/drawing/2010/main">
                <a:solidFill>
                  <a:srgbClr val="FFFFFF"/>
                </a:solidFill>
              </a14:hiddenFill>
            </a:ext>
          </a:extLst>
        </p:spPr>
      </p:pic>
      <p:sp>
        <p:nvSpPr>
          <p:cNvPr id="42" name="모서리가 둥근 직사각형 19"/>
          <p:cNvSpPr/>
          <p:nvPr/>
        </p:nvSpPr>
        <p:spPr>
          <a:xfrm>
            <a:off x="2288598" y="4692699"/>
            <a:ext cx="6575484" cy="557162"/>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b="1" dirty="0" smtClean="0">
                <a:solidFill>
                  <a:prstClr val="white"/>
                </a:solidFill>
              </a:rPr>
              <a:t>VMWare Workstation Player(or Other Hypervisor)</a:t>
            </a:r>
            <a:endParaRPr lang="ko-KR" altLang="en-US" sz="1600" b="1" dirty="0">
              <a:solidFill>
                <a:prstClr val="white"/>
              </a:solidFill>
            </a:endParaRPr>
          </a:p>
        </p:txBody>
      </p:sp>
      <p:sp>
        <p:nvSpPr>
          <p:cNvPr id="44" name="모서리가 둥근 직사각형 19"/>
          <p:cNvSpPr/>
          <p:nvPr/>
        </p:nvSpPr>
        <p:spPr>
          <a:xfrm>
            <a:off x="2471395" y="3476302"/>
            <a:ext cx="6183791" cy="708348"/>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600" dirty="0">
              <a:solidFill>
                <a:prstClr val="white"/>
              </a:solidFill>
            </a:endParaRPr>
          </a:p>
        </p:txBody>
      </p:sp>
      <p:sp>
        <p:nvSpPr>
          <p:cNvPr id="5" name="TextBox 4"/>
          <p:cNvSpPr txBox="1"/>
          <p:nvPr/>
        </p:nvSpPr>
        <p:spPr>
          <a:xfrm>
            <a:off x="4382019" y="807575"/>
            <a:ext cx="2388637" cy="369332"/>
          </a:xfrm>
          <a:prstGeom prst="rect">
            <a:avLst/>
          </a:prstGeom>
          <a:noFill/>
        </p:spPr>
        <p:txBody>
          <a:bodyPr wrap="square" rtlCol="0">
            <a:spAutoFit/>
          </a:bodyPr>
          <a:lstStyle/>
          <a:p>
            <a:pPr algn="ctr"/>
            <a:r>
              <a:rPr lang="en-US" altLang="ko-KR" b="1" dirty="0"/>
              <a:t>Control </a:t>
            </a:r>
            <a:r>
              <a:rPr lang="en-US" altLang="ko-KR" b="1" dirty="0" smtClean="0"/>
              <a:t>Tower (</a:t>
            </a:r>
            <a:r>
              <a:rPr lang="en-US" altLang="ko-KR" b="1" dirty="0" smtClean="0">
                <a:solidFill>
                  <a:srgbClr val="FF0000"/>
                </a:solidFill>
              </a:rPr>
              <a:t>VM</a:t>
            </a:r>
            <a:r>
              <a:rPr lang="en-US" altLang="ko-KR" b="1" dirty="0" smtClean="0"/>
              <a:t>)</a:t>
            </a:r>
            <a:endParaRPr lang="en-US" altLang="ko-KR" b="1" dirty="0"/>
          </a:p>
        </p:txBody>
      </p:sp>
      <p:grpSp>
        <p:nvGrpSpPr>
          <p:cNvPr id="40" name="그룹 39"/>
          <p:cNvGrpSpPr/>
          <p:nvPr/>
        </p:nvGrpSpPr>
        <p:grpSpPr>
          <a:xfrm>
            <a:off x="4052884" y="1400570"/>
            <a:ext cx="1468692" cy="1953719"/>
            <a:chOff x="2577148" y="3173075"/>
            <a:chExt cx="1658950" cy="929318"/>
          </a:xfrm>
        </p:grpSpPr>
        <p:sp>
          <p:nvSpPr>
            <p:cNvPr id="41" name="모서리가 둥근 직사각형 40"/>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400" dirty="0">
                <a:solidFill>
                  <a:prstClr val="white"/>
                </a:solidFill>
              </a:endParaRPr>
            </a:p>
          </p:txBody>
        </p:sp>
        <p:sp>
          <p:nvSpPr>
            <p:cNvPr id="43" name="TextBox 42"/>
            <p:cNvSpPr txBox="1"/>
            <p:nvPr/>
          </p:nvSpPr>
          <p:spPr>
            <a:xfrm>
              <a:off x="2591654" y="3203584"/>
              <a:ext cx="1629935" cy="365997"/>
            </a:xfrm>
            <a:prstGeom prst="rect">
              <a:avLst/>
            </a:prstGeom>
            <a:noFill/>
          </p:spPr>
          <p:txBody>
            <a:bodyPr wrap="square" rtlCol="0">
              <a:spAutoFit/>
            </a:bodyPr>
            <a:lstStyle/>
            <a:p>
              <a:pPr algn="ctr"/>
              <a:r>
                <a:rPr lang="en-US" altLang="ko-KR" sz="1600" dirty="0" smtClean="0"/>
                <a:t>Orchestration</a:t>
              </a:r>
            </a:p>
            <a:p>
              <a:pPr algn="ctr"/>
              <a:r>
                <a:rPr lang="en-US" altLang="ko-KR" sz="1600" dirty="0" smtClean="0"/>
                <a:t>Center</a:t>
              </a:r>
            </a:p>
            <a:p>
              <a:pPr algn="ctr"/>
              <a:r>
                <a:rPr lang="en-US" altLang="ko-KR" sz="1200" dirty="0" smtClean="0"/>
                <a:t>(</a:t>
              </a:r>
              <a:r>
                <a:rPr lang="en-US" altLang="ko-KR" sz="1200" dirty="0">
                  <a:solidFill>
                    <a:srgbClr val="FF0000"/>
                  </a:solidFill>
                </a:rPr>
                <a:t>Container</a:t>
              </a:r>
              <a:r>
                <a:rPr lang="en-US" altLang="ko-KR" sz="1200" dirty="0" smtClean="0"/>
                <a:t>)</a:t>
              </a:r>
              <a:endParaRPr lang="ko-KR" altLang="en-US" dirty="0"/>
            </a:p>
          </p:txBody>
        </p:sp>
      </p:grpSp>
      <p:grpSp>
        <p:nvGrpSpPr>
          <p:cNvPr id="45" name="그룹 44"/>
          <p:cNvGrpSpPr/>
          <p:nvPr/>
        </p:nvGrpSpPr>
        <p:grpSpPr>
          <a:xfrm>
            <a:off x="2471395" y="1400570"/>
            <a:ext cx="1468692" cy="1953719"/>
            <a:chOff x="2577148" y="3173075"/>
            <a:chExt cx="1658950" cy="929318"/>
          </a:xfrm>
        </p:grpSpPr>
        <p:sp>
          <p:nvSpPr>
            <p:cNvPr id="48" name="모서리가 둥근 직사각형 47"/>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400" dirty="0">
                <a:solidFill>
                  <a:prstClr val="white"/>
                </a:solidFill>
              </a:endParaRPr>
            </a:p>
          </p:txBody>
        </p:sp>
        <p:sp>
          <p:nvSpPr>
            <p:cNvPr id="52" name="TextBox 51"/>
            <p:cNvSpPr txBox="1"/>
            <p:nvPr/>
          </p:nvSpPr>
          <p:spPr>
            <a:xfrm>
              <a:off x="2641321" y="3207191"/>
              <a:ext cx="1530602" cy="365997"/>
            </a:xfrm>
            <a:prstGeom prst="rect">
              <a:avLst/>
            </a:prstGeom>
            <a:noFill/>
          </p:spPr>
          <p:txBody>
            <a:bodyPr wrap="square" rtlCol="0">
              <a:spAutoFit/>
            </a:bodyPr>
            <a:lstStyle/>
            <a:p>
              <a:pPr algn="ctr"/>
              <a:r>
                <a:rPr lang="en-US" altLang="ko-KR" sz="1600" dirty="0" smtClean="0"/>
                <a:t>Visibility</a:t>
              </a:r>
            </a:p>
            <a:p>
              <a:pPr algn="ctr"/>
              <a:r>
                <a:rPr lang="en-US" altLang="ko-KR" sz="1600" dirty="0" smtClean="0"/>
                <a:t>Center</a:t>
              </a:r>
            </a:p>
            <a:p>
              <a:pPr algn="ctr"/>
              <a:r>
                <a:rPr lang="en-US" altLang="ko-KR" sz="1200" dirty="0" smtClean="0"/>
                <a:t>(</a:t>
              </a:r>
              <a:r>
                <a:rPr lang="en-US" altLang="ko-KR" sz="1200" b="1" dirty="0" smtClean="0">
                  <a:solidFill>
                    <a:srgbClr val="FF0000"/>
                  </a:solidFill>
                </a:rPr>
                <a:t>Container</a:t>
              </a:r>
              <a:r>
                <a:rPr lang="en-US" altLang="ko-KR" sz="1200" dirty="0" smtClean="0"/>
                <a:t>)</a:t>
              </a:r>
              <a:endParaRPr lang="ko-KR" altLang="en-US" sz="1200" dirty="0"/>
            </a:p>
          </p:txBody>
        </p:sp>
      </p:grpSp>
      <p:grpSp>
        <p:nvGrpSpPr>
          <p:cNvPr id="55" name="그룹 54"/>
          <p:cNvGrpSpPr/>
          <p:nvPr/>
        </p:nvGrpSpPr>
        <p:grpSpPr>
          <a:xfrm>
            <a:off x="7186494" y="1402164"/>
            <a:ext cx="1468692" cy="1953719"/>
            <a:chOff x="2577148" y="3173075"/>
            <a:chExt cx="1658950" cy="929318"/>
          </a:xfrm>
        </p:grpSpPr>
        <p:sp>
          <p:nvSpPr>
            <p:cNvPr id="56" name="모서리가 둥근 직사각형 55"/>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400" dirty="0">
                <a:solidFill>
                  <a:prstClr val="white"/>
                </a:solidFill>
              </a:endParaRPr>
            </a:p>
          </p:txBody>
        </p:sp>
        <p:sp>
          <p:nvSpPr>
            <p:cNvPr id="57" name="TextBox 56"/>
            <p:cNvSpPr txBox="1"/>
            <p:nvPr/>
          </p:nvSpPr>
          <p:spPr>
            <a:xfrm>
              <a:off x="2679532" y="3201990"/>
              <a:ext cx="1454180" cy="365997"/>
            </a:xfrm>
            <a:prstGeom prst="rect">
              <a:avLst/>
            </a:prstGeom>
            <a:noFill/>
          </p:spPr>
          <p:txBody>
            <a:bodyPr wrap="square" rtlCol="0">
              <a:spAutoFit/>
            </a:bodyPr>
            <a:lstStyle/>
            <a:p>
              <a:pPr algn="ctr"/>
              <a:r>
                <a:rPr lang="en-US" altLang="ko-KR" sz="1600" dirty="0" smtClean="0"/>
                <a:t>Intelligence</a:t>
              </a:r>
            </a:p>
            <a:p>
              <a:pPr algn="ctr"/>
              <a:r>
                <a:rPr lang="en-US" altLang="ko-KR" sz="1600" dirty="0" smtClean="0"/>
                <a:t>Center</a:t>
              </a:r>
              <a:br>
                <a:rPr lang="en-US" altLang="ko-KR" sz="1600" dirty="0" smtClean="0"/>
              </a:br>
              <a:r>
                <a:rPr lang="en-US" altLang="ko-KR" sz="1200" dirty="0"/>
                <a:t>(</a:t>
              </a:r>
              <a:r>
                <a:rPr lang="en-US" altLang="ko-KR" sz="1200" dirty="0">
                  <a:solidFill>
                    <a:srgbClr val="FF0000"/>
                  </a:solidFill>
                </a:rPr>
                <a:t>Container</a:t>
              </a:r>
              <a:r>
                <a:rPr lang="en-US" altLang="ko-KR" sz="1200" dirty="0" smtClean="0"/>
                <a:t>)</a:t>
              </a:r>
              <a:endParaRPr lang="ko-KR" altLang="en-US" sz="1600" dirty="0"/>
            </a:p>
          </p:txBody>
        </p:sp>
      </p:grpSp>
      <p:grpSp>
        <p:nvGrpSpPr>
          <p:cNvPr id="58" name="그룹 57"/>
          <p:cNvGrpSpPr/>
          <p:nvPr/>
        </p:nvGrpSpPr>
        <p:grpSpPr>
          <a:xfrm>
            <a:off x="5621352" y="1403639"/>
            <a:ext cx="1468692" cy="1953719"/>
            <a:chOff x="2577148" y="3173075"/>
            <a:chExt cx="1658950" cy="929318"/>
          </a:xfrm>
        </p:grpSpPr>
        <p:sp>
          <p:nvSpPr>
            <p:cNvPr id="59" name="모서리가 둥근 직사각형 58"/>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400" dirty="0">
                <a:solidFill>
                  <a:prstClr val="white"/>
                </a:solidFill>
              </a:endParaRPr>
            </a:p>
          </p:txBody>
        </p:sp>
        <p:sp>
          <p:nvSpPr>
            <p:cNvPr id="60" name="TextBox 59"/>
            <p:cNvSpPr txBox="1"/>
            <p:nvPr/>
          </p:nvSpPr>
          <p:spPr>
            <a:xfrm>
              <a:off x="2668610" y="3200515"/>
              <a:ext cx="1476022" cy="365997"/>
            </a:xfrm>
            <a:prstGeom prst="rect">
              <a:avLst/>
            </a:prstGeom>
            <a:noFill/>
          </p:spPr>
          <p:txBody>
            <a:bodyPr wrap="square" rtlCol="0">
              <a:spAutoFit/>
            </a:bodyPr>
            <a:lstStyle/>
            <a:p>
              <a:pPr algn="ctr"/>
              <a:r>
                <a:rPr lang="en-US" altLang="ko-KR" sz="1600" dirty="0" smtClean="0"/>
                <a:t>Provisioning</a:t>
              </a:r>
            </a:p>
            <a:p>
              <a:pPr algn="ctr"/>
              <a:r>
                <a:rPr lang="en-US" altLang="ko-KR" sz="1600" dirty="0" smtClean="0"/>
                <a:t>Center</a:t>
              </a:r>
              <a:br>
                <a:rPr lang="en-US" altLang="ko-KR" sz="1600" dirty="0" smtClean="0"/>
              </a:br>
              <a:r>
                <a:rPr lang="en-US" altLang="ko-KR" sz="1200" dirty="0"/>
                <a:t>(</a:t>
              </a:r>
              <a:r>
                <a:rPr lang="en-US" altLang="ko-KR" sz="1200" dirty="0">
                  <a:solidFill>
                    <a:srgbClr val="FF0000"/>
                  </a:solidFill>
                </a:rPr>
                <a:t>Container</a:t>
              </a:r>
              <a:r>
                <a:rPr lang="en-US" altLang="ko-KR" sz="1200" dirty="0" smtClean="0"/>
                <a:t>)</a:t>
              </a:r>
              <a:endParaRPr lang="ko-KR" altLang="en-US" sz="1600" dirty="0"/>
            </a:p>
          </p:txBody>
        </p:sp>
      </p:grpSp>
      <p:sp>
        <p:nvSpPr>
          <p:cNvPr id="67" name="모서리가 둥근 직사각형 19"/>
          <p:cNvSpPr/>
          <p:nvPr/>
        </p:nvSpPr>
        <p:spPr>
          <a:xfrm>
            <a:off x="2288598" y="5399746"/>
            <a:ext cx="6575484" cy="972710"/>
          </a:xfrm>
          <a:prstGeom prst="round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b="1" dirty="0" smtClean="0">
                <a:solidFill>
                  <a:prstClr val="white"/>
                </a:solidFill>
              </a:rPr>
              <a:t>Base OS</a:t>
            </a:r>
          </a:p>
          <a:p>
            <a:pPr algn="ctr"/>
            <a:endParaRPr lang="en-US" altLang="ko-KR" sz="1600" b="1" dirty="0">
              <a:solidFill>
                <a:prstClr val="white"/>
              </a:solidFill>
            </a:endParaRPr>
          </a:p>
          <a:p>
            <a:pPr algn="ctr"/>
            <a:endParaRPr lang="ko-KR" altLang="en-US" sz="1600" b="1" dirty="0">
              <a:solidFill>
                <a:prstClr val="white"/>
              </a:solidFill>
            </a:endParaRPr>
          </a:p>
        </p:txBody>
      </p:sp>
      <p:pic>
        <p:nvPicPr>
          <p:cNvPr id="68" name="그림 67"/>
          <p:cNvPicPr>
            <a:picLocks noChangeAspect="1"/>
          </p:cNvPicPr>
          <p:nvPr/>
        </p:nvPicPr>
        <p:blipFill rotWithShape="1">
          <a:blip r:embed="rId5" cstate="print">
            <a:extLst>
              <a:ext uri="{28A0092B-C50C-407E-A947-70E740481C1C}">
                <a14:useLocalDpi xmlns:a14="http://schemas.microsoft.com/office/drawing/2010/main" val="0"/>
              </a:ext>
            </a:extLst>
          </a:blip>
          <a:srcRect b="18557"/>
          <a:stretch/>
        </p:blipFill>
        <p:spPr>
          <a:xfrm>
            <a:off x="4495363" y="3498193"/>
            <a:ext cx="2026736" cy="559210"/>
          </a:xfrm>
          <a:prstGeom prst="rect">
            <a:avLst/>
          </a:prstGeom>
        </p:spPr>
      </p:pic>
      <p:pic>
        <p:nvPicPr>
          <p:cNvPr id="72" name="그림 8"/>
          <p:cNvPicPr>
            <a:picLocks noChangeAspect="1"/>
          </p:cNvPicPr>
          <p:nvPr/>
        </p:nvPicPr>
        <p:blipFill>
          <a:blip r:embed="rId6"/>
          <a:stretch>
            <a:fillRect/>
          </a:stretch>
        </p:blipFill>
        <p:spPr>
          <a:xfrm>
            <a:off x="5817079" y="5815449"/>
            <a:ext cx="461300" cy="461300"/>
          </a:xfrm>
          <a:prstGeom prst="rect">
            <a:avLst/>
          </a:prstGeom>
        </p:spPr>
      </p:pic>
      <p:grpSp>
        <p:nvGrpSpPr>
          <p:cNvPr id="15" name="그룹 14"/>
          <p:cNvGrpSpPr/>
          <p:nvPr/>
        </p:nvGrpSpPr>
        <p:grpSpPr>
          <a:xfrm>
            <a:off x="5005983" y="5815449"/>
            <a:ext cx="434064" cy="438083"/>
            <a:chOff x="4523386" y="5790500"/>
            <a:chExt cx="434064" cy="438083"/>
          </a:xfrm>
        </p:grpSpPr>
        <p:sp>
          <p:nvSpPr>
            <p:cNvPr id="13" name="타원 12"/>
            <p:cNvSpPr/>
            <p:nvPr/>
          </p:nvSpPr>
          <p:spPr>
            <a:xfrm>
              <a:off x="4542123" y="5810286"/>
              <a:ext cx="396590" cy="3965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3" name="그림 73"/>
            <p:cNvPicPr>
              <a:picLocks noChangeAspect="1"/>
            </p:cNvPicPr>
            <p:nvPr/>
          </p:nvPicPr>
          <p:blipFill>
            <a:blip r:embed="rId7"/>
            <a:stretch>
              <a:fillRect/>
            </a:stretch>
          </p:blipFill>
          <p:spPr>
            <a:xfrm>
              <a:off x="4523386" y="5790500"/>
              <a:ext cx="434064" cy="438083"/>
            </a:xfrm>
            <a:prstGeom prst="rect">
              <a:avLst/>
            </a:prstGeom>
          </p:spPr>
        </p:pic>
      </p:grpSp>
      <p:sp>
        <p:nvSpPr>
          <p:cNvPr id="74" name="TextBox 73"/>
          <p:cNvSpPr txBox="1"/>
          <p:nvPr/>
        </p:nvSpPr>
        <p:spPr>
          <a:xfrm>
            <a:off x="5425625" y="5837846"/>
            <a:ext cx="391454" cy="338554"/>
          </a:xfrm>
          <a:prstGeom prst="rect">
            <a:avLst/>
          </a:prstGeom>
          <a:noFill/>
          <a:ln>
            <a:noFill/>
          </a:ln>
        </p:spPr>
        <p:txBody>
          <a:bodyPr wrap="none" rtlCol="0">
            <a:spAutoFit/>
          </a:bodyPr>
          <a:lstStyle/>
          <a:p>
            <a:pPr fontAlgn="base">
              <a:spcBef>
                <a:spcPct val="0"/>
              </a:spcBef>
              <a:spcAft>
                <a:spcPct val="0"/>
              </a:spcAft>
            </a:pPr>
            <a:r>
              <a:rPr kumimoji="1" lang="en-US" altLang="ko-KR" sz="1600" dirty="0" smtClean="0">
                <a:solidFill>
                  <a:schemeClr val="bg1"/>
                </a:solidFill>
                <a:latin typeface="Comic Sans MS" pitchFamily="66" charset="0"/>
                <a:ea typeface="굴림" pitchFamily="50" charset="-127"/>
              </a:rPr>
              <a:t>or</a:t>
            </a:r>
            <a:endParaRPr kumimoji="1" lang="ko-KR" altLang="en-US" sz="1600" dirty="0" smtClean="0">
              <a:solidFill>
                <a:schemeClr val="bg1"/>
              </a:solidFill>
              <a:latin typeface="Comic Sans MS" pitchFamily="66" charset="0"/>
              <a:ea typeface="굴림" pitchFamily="50" charset="-127"/>
            </a:endParaRPr>
          </a:p>
        </p:txBody>
      </p:sp>
      <p:pic>
        <p:nvPicPr>
          <p:cNvPr id="76"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17213"/>
          <a:stretch/>
        </p:blipFill>
        <p:spPr>
          <a:xfrm>
            <a:off x="2778186" y="2336294"/>
            <a:ext cx="911846" cy="495320"/>
          </a:xfrm>
          <a:prstGeom prst="rect">
            <a:avLst/>
          </a:prstGeom>
        </p:spPr>
      </p:pic>
      <p:pic>
        <p:nvPicPr>
          <p:cNvPr id="77" name="Picture 2" descr="http://4.bp.blogspot.com/-omN-C0XBL28/Ve-YMbDj8bI/AAAAAAAACAU/crFTcU_Fg58/s1600/nodej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73244" y="2852568"/>
            <a:ext cx="782146" cy="391074"/>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3977411" y="1220695"/>
            <a:ext cx="4746711" cy="220018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4756206" y="2299536"/>
            <a:ext cx="3226801" cy="923330"/>
          </a:xfrm>
          <a:prstGeom prst="rect">
            <a:avLst/>
          </a:prstGeom>
          <a:noFill/>
        </p:spPr>
        <p:txBody>
          <a:bodyPr wrap="square" rtlCol="0">
            <a:spAutoFit/>
          </a:bodyPr>
          <a:lstStyle/>
          <a:p>
            <a:pPr algn="ctr"/>
            <a:r>
              <a:rPr lang="en-US" altLang="ko-KR" b="1" dirty="0" smtClean="0">
                <a:solidFill>
                  <a:srgbClr val="FF0000"/>
                </a:solidFill>
              </a:rPr>
              <a:t>Tower Lab</a:t>
            </a:r>
            <a:r>
              <a:rPr lang="ko-KR" altLang="en-US" b="1" dirty="0" smtClean="0">
                <a:solidFill>
                  <a:srgbClr val="FF0000"/>
                </a:solidFill>
              </a:rPr>
              <a:t>에서는 다루지 않음</a:t>
            </a:r>
            <a:endParaRPr lang="en-US" altLang="ko-KR" b="1" dirty="0" smtClean="0">
              <a:solidFill>
                <a:srgbClr val="FF0000"/>
              </a:solidFill>
            </a:endParaRPr>
          </a:p>
          <a:p>
            <a:pPr algn="ctr"/>
            <a:r>
              <a:rPr lang="en-US" altLang="ko-KR" b="1" dirty="0" smtClean="0">
                <a:solidFill>
                  <a:srgbClr val="FF0000"/>
                </a:solidFill>
              </a:rPr>
              <a:t>Functions, Cluster Lab </a:t>
            </a:r>
            <a:r>
              <a:rPr lang="ko-KR" altLang="en-US" b="1" dirty="0" smtClean="0">
                <a:solidFill>
                  <a:srgbClr val="FF0000"/>
                </a:solidFill>
              </a:rPr>
              <a:t>에서 일부 추가될 예정</a:t>
            </a:r>
            <a:endParaRPr lang="en-US" altLang="ko-KR" b="1" dirty="0">
              <a:solidFill>
                <a:srgbClr val="FF0000"/>
              </a:solidFill>
            </a:endParaRPr>
          </a:p>
        </p:txBody>
      </p:sp>
    </p:spTree>
    <p:extLst>
      <p:ext uri="{BB962C8B-B14F-4D97-AF65-F5344CB8AC3E}">
        <p14:creationId xmlns:p14="http://schemas.microsoft.com/office/powerpoint/2010/main" val="545844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2"/>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9A8C4E9-C78C-421A-ABCD-60FDAFBA7D9F}" type="slidenum">
              <a:rPr lang="ko-KR" altLang="en-US" smtClean="0"/>
              <a:t>30</a:t>
            </a:fld>
            <a:endParaRPr lang="ko-KR" altLang="en-US"/>
          </a:p>
        </p:txBody>
      </p:sp>
    </p:spTree>
    <p:extLst>
      <p:ext uri="{BB962C8B-B14F-4D97-AF65-F5344CB8AC3E}">
        <p14:creationId xmlns:p14="http://schemas.microsoft.com/office/powerpoint/2010/main" val="4097622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3"/>
          <a:stretch>
            <a:fillRect/>
          </a:stretch>
        </p:blipFill>
        <p:spPr>
          <a:xfrm>
            <a:off x="4696026" y="2736765"/>
            <a:ext cx="2261286" cy="918647"/>
          </a:xfrm>
          <a:prstGeom prst="rect">
            <a:avLst/>
          </a:prstGeom>
        </p:spPr>
      </p:pic>
      <p:pic>
        <p:nvPicPr>
          <p:cNvPr id="10" name="그림 9"/>
          <p:cNvPicPr>
            <a:picLocks noChangeAspect="1"/>
          </p:cNvPicPr>
          <p:nvPr/>
        </p:nvPicPr>
        <p:blipFill>
          <a:blip r:embed="rId4"/>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5"/>
          <a:stretch>
            <a:fillRect/>
          </a:stretch>
        </p:blipFill>
        <p:spPr>
          <a:xfrm>
            <a:off x="3946109" y="4950108"/>
            <a:ext cx="4230002" cy="1855791"/>
          </a:xfrm>
          <a:prstGeom prst="rect">
            <a:avLst/>
          </a:prstGeom>
        </p:spPr>
      </p:pic>
      <p:sp>
        <p:nvSpPr>
          <p:cNvPr id="3" name="Slide Number Placeholder 2"/>
          <p:cNvSpPr>
            <a:spLocks noGrp="1"/>
          </p:cNvSpPr>
          <p:nvPr>
            <p:ph type="sldNum" sz="quarter" idx="12"/>
          </p:nvPr>
        </p:nvSpPr>
        <p:spPr/>
        <p:txBody>
          <a:bodyPr/>
          <a:lstStyle/>
          <a:p>
            <a:fld id="{59A8C4E9-C78C-421A-ABCD-60FDAFBA7D9F}" type="slidenum">
              <a:rPr lang="ko-KR" altLang="en-US" smtClean="0"/>
              <a:t>31</a:t>
            </a:fld>
            <a:endParaRPr lang="ko-KR" altLang="en-US"/>
          </a:p>
        </p:txBody>
      </p:sp>
    </p:spTree>
    <p:extLst>
      <p:ext uri="{BB962C8B-B14F-4D97-AF65-F5344CB8AC3E}">
        <p14:creationId xmlns:p14="http://schemas.microsoft.com/office/powerpoint/2010/main" val="9154749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910410" y="1930400"/>
            <a:ext cx="4790174" cy="2698105"/>
          </a:xfrm>
          <a:prstGeom prst="rect">
            <a:avLst/>
          </a:prstGeom>
        </p:spPr>
      </p:pic>
      <p:pic>
        <p:nvPicPr>
          <p:cNvPr id="5" name="그림 4"/>
          <p:cNvPicPr>
            <a:picLocks noChangeAspect="1"/>
          </p:cNvPicPr>
          <p:nvPr/>
        </p:nvPicPr>
        <p:blipFill>
          <a:blip r:embed="rId4"/>
          <a:stretch>
            <a:fillRect/>
          </a:stretch>
        </p:blipFill>
        <p:spPr>
          <a:xfrm>
            <a:off x="910410" y="5092570"/>
            <a:ext cx="4755034" cy="705694"/>
          </a:xfrm>
          <a:prstGeom prst="rect">
            <a:avLst/>
          </a:prstGeom>
        </p:spPr>
      </p:pic>
      <p:pic>
        <p:nvPicPr>
          <p:cNvPr id="7" name="그림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3" name="Slide Number Placeholder 2"/>
          <p:cNvSpPr>
            <a:spLocks noGrp="1"/>
          </p:cNvSpPr>
          <p:nvPr>
            <p:ph type="sldNum" sz="quarter" idx="12"/>
          </p:nvPr>
        </p:nvSpPr>
        <p:spPr/>
        <p:txBody>
          <a:bodyPr/>
          <a:lstStyle/>
          <a:p>
            <a:fld id="{59A8C4E9-C78C-421A-ABCD-60FDAFBA7D9F}" type="slidenum">
              <a:rPr lang="ko-KR" altLang="en-US" smtClean="0"/>
              <a:t>32</a:t>
            </a:fld>
            <a:endParaRPr lang="ko-KR" altLang="en-US"/>
          </a:p>
        </p:txBody>
      </p:sp>
    </p:spTree>
    <p:extLst>
      <p:ext uri="{BB962C8B-B14F-4D97-AF65-F5344CB8AC3E}">
        <p14:creationId xmlns:p14="http://schemas.microsoft.com/office/powerpoint/2010/main" val="3836012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216366" y="3304286"/>
            <a:ext cx="5514975" cy="2095500"/>
          </a:xfrm>
          <a:prstGeom prst="rect">
            <a:avLst/>
          </a:prstGeom>
        </p:spPr>
      </p:pic>
      <p:pic>
        <p:nvPicPr>
          <p:cNvPr id="10" name="그림 9"/>
          <p:cNvPicPr>
            <a:picLocks noChangeAspect="1"/>
          </p:cNvPicPr>
          <p:nvPr/>
        </p:nvPicPr>
        <p:blipFill>
          <a:blip r:embed="rId4">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9A8C4E9-C78C-421A-ABCD-60FDAFBA7D9F}" type="slidenum">
              <a:rPr lang="ko-KR" altLang="en-US" smtClean="0"/>
              <a:t>33</a:t>
            </a:fld>
            <a:endParaRPr lang="ko-KR" altLang="en-US"/>
          </a:p>
        </p:txBody>
      </p:sp>
    </p:spTree>
    <p:extLst>
      <p:ext uri="{BB962C8B-B14F-4D97-AF65-F5344CB8AC3E}">
        <p14:creationId xmlns:p14="http://schemas.microsoft.com/office/powerpoint/2010/main" val="3186488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4" name="Slide Number Placeholder 3"/>
          <p:cNvSpPr>
            <a:spLocks noGrp="1"/>
          </p:cNvSpPr>
          <p:nvPr>
            <p:ph type="sldNum" sz="quarter" idx="12"/>
          </p:nvPr>
        </p:nvSpPr>
        <p:spPr/>
        <p:txBody>
          <a:bodyPr/>
          <a:lstStyle/>
          <a:p>
            <a:fld id="{59A8C4E9-C78C-421A-ABCD-60FDAFBA7D9F}" type="slidenum">
              <a:rPr lang="ko-KR" altLang="en-US" smtClean="0"/>
              <a:t>34</a:t>
            </a:fld>
            <a:endParaRPr lang="ko-KR" altLang="en-US"/>
          </a:p>
        </p:txBody>
      </p:sp>
    </p:spTree>
    <p:extLst>
      <p:ext uri="{BB962C8B-B14F-4D97-AF65-F5344CB8AC3E}">
        <p14:creationId xmlns:p14="http://schemas.microsoft.com/office/powerpoint/2010/main" val="1094609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모서리가 둥근 직사각형 19"/>
          <p:cNvSpPr/>
          <p:nvPr/>
        </p:nvSpPr>
        <p:spPr>
          <a:xfrm>
            <a:off x="3815449" y="2855322"/>
            <a:ext cx="3104496" cy="459247"/>
          </a:xfrm>
          <a:prstGeom prst="round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lnSpcReduction="10000"/>
          </a:bodyPr>
          <a:lstStyle/>
          <a:p>
            <a:pPr algn="ctr"/>
            <a:endParaRPr lang="en-US" altLang="ko-KR" sz="1100" dirty="0" smtClean="0">
              <a:solidFill>
                <a:prstClr val="white"/>
              </a:solidFill>
            </a:endParaRPr>
          </a:p>
          <a:p>
            <a:pPr algn="ctr"/>
            <a:r>
              <a:rPr lang="en-US" altLang="ko-KR" sz="1100" dirty="0" smtClean="0">
                <a:solidFill>
                  <a:prstClr val="white"/>
                </a:solidFill>
              </a:rPr>
              <a:t>Base OS</a:t>
            </a:r>
          </a:p>
          <a:p>
            <a:pPr algn="ctr"/>
            <a:endParaRPr lang="en-US" altLang="ko-KR" sz="1600" dirty="0">
              <a:solidFill>
                <a:prstClr val="white"/>
              </a:solidFill>
            </a:endParaRPr>
          </a:p>
          <a:p>
            <a:pPr algn="ctr"/>
            <a:endParaRPr lang="ko-KR" altLang="en-US" sz="1600" dirty="0">
              <a:solidFill>
                <a:prstClr val="white"/>
              </a:solidFill>
            </a:endParaRPr>
          </a:p>
        </p:txBody>
      </p:sp>
      <p:sp>
        <p:nvSpPr>
          <p:cNvPr id="4" name="Rounded Rectangle 3"/>
          <p:cNvSpPr/>
          <p:nvPr/>
        </p:nvSpPr>
        <p:spPr>
          <a:xfrm>
            <a:off x="3815449" y="675417"/>
            <a:ext cx="3104496" cy="178923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ko-KR" altLang="en-US" dirty="0"/>
          </a:p>
        </p:txBody>
      </p:sp>
      <p:sp>
        <p:nvSpPr>
          <p:cNvPr id="44" name="모서리가 둥근 직사각형 19"/>
          <p:cNvSpPr/>
          <p:nvPr/>
        </p:nvSpPr>
        <p:spPr>
          <a:xfrm>
            <a:off x="3901753" y="1947202"/>
            <a:ext cx="2919565" cy="334434"/>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fontScale="92500" lnSpcReduction="10000"/>
          </a:bodyPr>
          <a:lstStyle/>
          <a:p>
            <a:pPr algn="ctr"/>
            <a:endParaRPr lang="ko-KR" altLang="en-US" sz="1600" dirty="0">
              <a:solidFill>
                <a:prstClr val="white"/>
              </a:solidFill>
            </a:endParaRPr>
          </a:p>
        </p:txBody>
      </p:sp>
      <p:sp>
        <p:nvSpPr>
          <p:cNvPr id="42" name="모서리가 둥근 직사각형 19"/>
          <p:cNvSpPr/>
          <p:nvPr/>
        </p:nvSpPr>
        <p:spPr>
          <a:xfrm>
            <a:off x="3815449" y="2521502"/>
            <a:ext cx="3104496" cy="263054"/>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fontScale="62500" lnSpcReduction="20000"/>
          </a:bodyPr>
          <a:lstStyle/>
          <a:p>
            <a:pPr algn="ctr"/>
            <a:r>
              <a:rPr lang="en-US" altLang="ko-KR" sz="1600" b="1" dirty="0">
                <a:solidFill>
                  <a:prstClr val="white"/>
                </a:solidFill>
              </a:rPr>
              <a:t>VMWare Workstation Player(or Other Hypervisor)</a:t>
            </a:r>
            <a:endParaRPr lang="ko-KR" altLang="en-US" sz="1600" b="1" dirty="0">
              <a:solidFill>
                <a:prstClr val="white"/>
              </a:solidFill>
            </a:endParaRPr>
          </a:p>
        </p:txBody>
      </p:sp>
      <p:grpSp>
        <p:nvGrpSpPr>
          <p:cNvPr id="45" name="그룹 44"/>
          <p:cNvGrpSpPr/>
          <p:nvPr/>
        </p:nvGrpSpPr>
        <p:grpSpPr>
          <a:xfrm>
            <a:off x="6134019" y="967183"/>
            <a:ext cx="693416" cy="922413"/>
            <a:chOff x="2577148" y="3173075"/>
            <a:chExt cx="1658950" cy="929318"/>
          </a:xfrm>
        </p:grpSpPr>
        <p:sp>
          <p:nvSpPr>
            <p:cNvPr id="48" name="모서리가 둥근 직사각형 47"/>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algn="ctr"/>
              <a:endParaRPr lang="ko-KR" altLang="en-US" sz="1400" dirty="0">
                <a:solidFill>
                  <a:prstClr val="white"/>
                </a:solidFill>
              </a:endParaRPr>
            </a:p>
          </p:txBody>
        </p:sp>
        <p:sp>
          <p:nvSpPr>
            <p:cNvPr id="52" name="TextBox 51"/>
            <p:cNvSpPr txBox="1"/>
            <p:nvPr/>
          </p:nvSpPr>
          <p:spPr>
            <a:xfrm>
              <a:off x="2641321" y="3207191"/>
              <a:ext cx="1530602" cy="365997"/>
            </a:xfrm>
            <a:prstGeom prst="rect">
              <a:avLst/>
            </a:prstGeom>
            <a:noFill/>
          </p:spPr>
          <p:txBody>
            <a:bodyPr wrap="square" rtlCol="0">
              <a:noAutofit/>
            </a:bodyPr>
            <a:lstStyle/>
            <a:p>
              <a:pPr algn="ctr"/>
              <a:r>
                <a:rPr lang="en-US" altLang="ko-KR" sz="700" dirty="0" smtClean="0"/>
                <a:t>Visibility</a:t>
              </a:r>
            </a:p>
            <a:p>
              <a:pPr algn="ctr"/>
              <a:r>
                <a:rPr lang="en-US" altLang="ko-KR" sz="700" dirty="0" smtClean="0"/>
                <a:t>Center</a:t>
              </a:r>
            </a:p>
            <a:p>
              <a:pPr algn="ctr"/>
              <a:r>
                <a:rPr lang="en-US" altLang="ko-KR" sz="500" dirty="0" smtClean="0"/>
                <a:t>(</a:t>
              </a:r>
              <a:r>
                <a:rPr lang="en-US" altLang="ko-KR" sz="500" b="1" dirty="0" smtClean="0">
                  <a:solidFill>
                    <a:srgbClr val="FF0000"/>
                  </a:solidFill>
                </a:rPr>
                <a:t>Container</a:t>
              </a:r>
              <a:r>
                <a:rPr lang="en-US" altLang="ko-KR" sz="500" dirty="0" smtClean="0"/>
                <a:t>)</a:t>
              </a:r>
              <a:endParaRPr lang="ko-KR" altLang="en-US" sz="500" dirty="0"/>
            </a:p>
          </p:txBody>
        </p:sp>
      </p:grpSp>
      <p:pic>
        <p:nvPicPr>
          <p:cNvPr id="28" name="Picture 212"/>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20868" r="20868"/>
          <a:stretch/>
        </p:blipFill>
        <p:spPr>
          <a:xfrm>
            <a:off x="1382896" y="749737"/>
            <a:ext cx="929762" cy="2394930"/>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Relation of SmartX Lab</a:t>
            </a:r>
            <a:endParaRPr lang="ko-KR" altLang="en-US" sz="4000" dirty="0" smtClean="0">
              <a:solidFill>
                <a:srgbClr val="0070C0"/>
              </a:solidFill>
            </a:endParaRPr>
          </a:p>
        </p:txBody>
      </p:sp>
      <p:sp>
        <p:nvSpPr>
          <p:cNvPr id="3" name="Slide Number Placeholder 2"/>
          <p:cNvSpPr>
            <a:spLocks noGrp="1"/>
          </p:cNvSpPr>
          <p:nvPr>
            <p:ph type="sldNum" sz="quarter" idx="12"/>
          </p:nvPr>
        </p:nvSpPr>
        <p:spPr/>
        <p:txBody>
          <a:bodyPr/>
          <a:lstStyle/>
          <a:p>
            <a:fld id="{2A77177F-D4BC-47C1-ABEC-AF5DF9643428}" type="slidenum">
              <a:rPr lang="ko-KR" altLang="en-US" smtClean="0"/>
              <a:pPr/>
              <a:t>4</a:t>
            </a:fld>
            <a:endParaRPr lang="ko-KR" altLang="en-US"/>
          </a:p>
        </p:txBody>
      </p:sp>
      <p:pic>
        <p:nvPicPr>
          <p:cNvPr id="29" name="Picture 2" descr="http://beta3.finance.si/pics/cache_no/notebook.141155587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658" y="2341459"/>
            <a:ext cx="1272330" cy="1027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03820" y="687211"/>
            <a:ext cx="1127752" cy="174373"/>
          </a:xfrm>
          <a:prstGeom prst="rect">
            <a:avLst/>
          </a:prstGeom>
          <a:noFill/>
        </p:spPr>
        <p:txBody>
          <a:bodyPr wrap="square" rtlCol="0">
            <a:noAutofit/>
          </a:bodyPr>
          <a:lstStyle/>
          <a:p>
            <a:pPr algn="ctr"/>
            <a:r>
              <a:rPr lang="en-US" altLang="ko-KR" sz="800" b="1" dirty="0"/>
              <a:t>Control </a:t>
            </a:r>
            <a:r>
              <a:rPr lang="en-US" altLang="ko-KR" sz="800" b="1" dirty="0" smtClean="0"/>
              <a:t>Tower (</a:t>
            </a:r>
            <a:r>
              <a:rPr lang="en-US" altLang="ko-KR" sz="800" b="1" dirty="0" smtClean="0">
                <a:solidFill>
                  <a:srgbClr val="FF0000"/>
                </a:solidFill>
              </a:rPr>
              <a:t>VM</a:t>
            </a:r>
            <a:r>
              <a:rPr lang="en-US" altLang="ko-KR" sz="800" b="1" dirty="0" smtClean="0"/>
              <a:t>)</a:t>
            </a:r>
            <a:endParaRPr lang="en-US" altLang="ko-KR" sz="800" b="1" dirty="0"/>
          </a:p>
        </p:txBody>
      </p:sp>
      <p:grpSp>
        <p:nvGrpSpPr>
          <p:cNvPr id="40" name="그룹 39"/>
          <p:cNvGrpSpPr/>
          <p:nvPr/>
        </p:nvGrpSpPr>
        <p:grpSpPr>
          <a:xfrm>
            <a:off x="3901753" y="967183"/>
            <a:ext cx="693416" cy="922413"/>
            <a:chOff x="2577148" y="3173075"/>
            <a:chExt cx="1658950" cy="929318"/>
          </a:xfrm>
        </p:grpSpPr>
        <p:sp>
          <p:nvSpPr>
            <p:cNvPr id="41" name="모서리가 둥근 직사각형 40"/>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algn="ctr"/>
              <a:endParaRPr lang="ko-KR" altLang="en-US" sz="1400" dirty="0">
                <a:solidFill>
                  <a:prstClr val="white"/>
                </a:solidFill>
              </a:endParaRPr>
            </a:p>
          </p:txBody>
        </p:sp>
        <p:sp>
          <p:nvSpPr>
            <p:cNvPr id="43" name="TextBox 42"/>
            <p:cNvSpPr txBox="1"/>
            <p:nvPr/>
          </p:nvSpPr>
          <p:spPr>
            <a:xfrm>
              <a:off x="2591654" y="3203584"/>
              <a:ext cx="1629935" cy="365997"/>
            </a:xfrm>
            <a:prstGeom prst="rect">
              <a:avLst/>
            </a:prstGeom>
            <a:noFill/>
          </p:spPr>
          <p:txBody>
            <a:bodyPr wrap="square" rtlCol="0">
              <a:normAutofit fontScale="40000" lnSpcReduction="20000"/>
            </a:bodyPr>
            <a:lstStyle/>
            <a:p>
              <a:pPr algn="ctr"/>
              <a:r>
                <a:rPr lang="en-US" altLang="ko-KR" sz="1600" dirty="0" smtClean="0"/>
                <a:t>Orchestration</a:t>
              </a:r>
            </a:p>
            <a:p>
              <a:pPr algn="ctr"/>
              <a:r>
                <a:rPr lang="en-US" altLang="ko-KR" sz="1600" dirty="0" smtClean="0"/>
                <a:t>Center</a:t>
              </a:r>
            </a:p>
            <a:p>
              <a:pPr algn="ctr"/>
              <a:r>
                <a:rPr lang="en-US" altLang="ko-KR" sz="1200" dirty="0" smtClean="0"/>
                <a:t>(</a:t>
              </a:r>
              <a:r>
                <a:rPr lang="en-US" altLang="ko-KR" sz="1200" dirty="0">
                  <a:solidFill>
                    <a:srgbClr val="FF0000"/>
                  </a:solidFill>
                </a:rPr>
                <a:t>Container</a:t>
              </a:r>
              <a:r>
                <a:rPr lang="en-US" altLang="ko-KR" sz="1200" dirty="0" smtClean="0"/>
                <a:t>)</a:t>
              </a:r>
              <a:endParaRPr lang="ko-KR" altLang="en-US" dirty="0"/>
            </a:p>
          </p:txBody>
        </p:sp>
      </p:grpSp>
      <p:grpSp>
        <p:nvGrpSpPr>
          <p:cNvPr id="55" name="그룹 54"/>
          <p:cNvGrpSpPr/>
          <p:nvPr/>
        </p:nvGrpSpPr>
        <p:grpSpPr>
          <a:xfrm>
            <a:off x="5381230" y="967935"/>
            <a:ext cx="693416" cy="922413"/>
            <a:chOff x="2577148" y="3173075"/>
            <a:chExt cx="1658950" cy="929318"/>
          </a:xfrm>
        </p:grpSpPr>
        <p:sp>
          <p:nvSpPr>
            <p:cNvPr id="56" name="모서리가 둥근 직사각형 55"/>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algn="ctr"/>
              <a:endParaRPr lang="ko-KR" altLang="en-US" sz="1400" dirty="0">
                <a:solidFill>
                  <a:prstClr val="white"/>
                </a:solidFill>
              </a:endParaRPr>
            </a:p>
          </p:txBody>
        </p:sp>
        <p:sp>
          <p:nvSpPr>
            <p:cNvPr id="57" name="TextBox 56"/>
            <p:cNvSpPr txBox="1"/>
            <p:nvPr/>
          </p:nvSpPr>
          <p:spPr>
            <a:xfrm>
              <a:off x="2679532" y="3201990"/>
              <a:ext cx="1454180" cy="365997"/>
            </a:xfrm>
            <a:prstGeom prst="rect">
              <a:avLst/>
            </a:prstGeom>
            <a:noFill/>
          </p:spPr>
          <p:txBody>
            <a:bodyPr wrap="square" rtlCol="0">
              <a:normAutofit fontScale="40000" lnSpcReduction="20000"/>
            </a:bodyPr>
            <a:lstStyle/>
            <a:p>
              <a:pPr algn="ctr"/>
              <a:r>
                <a:rPr lang="en-US" altLang="ko-KR" sz="1600" dirty="0" smtClean="0"/>
                <a:t>Intelligence</a:t>
              </a:r>
            </a:p>
            <a:p>
              <a:pPr algn="ctr"/>
              <a:r>
                <a:rPr lang="en-US" altLang="ko-KR" sz="1600" dirty="0" smtClean="0"/>
                <a:t>Center</a:t>
              </a:r>
              <a:br>
                <a:rPr lang="en-US" altLang="ko-KR" sz="1600" dirty="0" smtClean="0"/>
              </a:br>
              <a:r>
                <a:rPr lang="en-US" altLang="ko-KR" sz="1200" dirty="0"/>
                <a:t>(</a:t>
              </a:r>
              <a:r>
                <a:rPr lang="en-US" altLang="ko-KR" sz="1200" dirty="0">
                  <a:solidFill>
                    <a:srgbClr val="FF0000"/>
                  </a:solidFill>
                </a:rPr>
                <a:t>Container</a:t>
              </a:r>
              <a:r>
                <a:rPr lang="en-US" altLang="ko-KR" sz="1200" dirty="0" smtClean="0"/>
                <a:t>)</a:t>
              </a:r>
              <a:endParaRPr lang="ko-KR" altLang="en-US" sz="1600" dirty="0"/>
            </a:p>
          </p:txBody>
        </p:sp>
      </p:grpSp>
      <p:grpSp>
        <p:nvGrpSpPr>
          <p:cNvPr id="58" name="그룹 57"/>
          <p:cNvGrpSpPr/>
          <p:nvPr/>
        </p:nvGrpSpPr>
        <p:grpSpPr>
          <a:xfrm>
            <a:off x="4642277" y="968632"/>
            <a:ext cx="693416" cy="922413"/>
            <a:chOff x="2577148" y="3173075"/>
            <a:chExt cx="1658950" cy="929318"/>
          </a:xfrm>
        </p:grpSpPr>
        <p:sp>
          <p:nvSpPr>
            <p:cNvPr id="59" name="모서리가 둥근 직사각형 58"/>
            <p:cNvSpPr/>
            <p:nvPr/>
          </p:nvSpPr>
          <p:spPr>
            <a:xfrm>
              <a:off x="2577148" y="3173075"/>
              <a:ext cx="1658950" cy="929318"/>
            </a:xfrm>
            <a:prstGeom prst="roundRect">
              <a:avLst/>
            </a:prstGeom>
            <a:solidFill>
              <a:srgbClr val="3FAD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rmAutofit/>
            </a:bodyPr>
            <a:lstStyle/>
            <a:p>
              <a:pPr algn="ctr"/>
              <a:endParaRPr lang="ko-KR" altLang="en-US" sz="1400" dirty="0">
                <a:solidFill>
                  <a:prstClr val="white"/>
                </a:solidFill>
              </a:endParaRPr>
            </a:p>
          </p:txBody>
        </p:sp>
        <p:sp>
          <p:nvSpPr>
            <p:cNvPr id="60" name="TextBox 59"/>
            <p:cNvSpPr txBox="1"/>
            <p:nvPr/>
          </p:nvSpPr>
          <p:spPr>
            <a:xfrm>
              <a:off x="2668610" y="3200515"/>
              <a:ext cx="1476022" cy="365997"/>
            </a:xfrm>
            <a:prstGeom prst="rect">
              <a:avLst/>
            </a:prstGeom>
            <a:noFill/>
          </p:spPr>
          <p:txBody>
            <a:bodyPr wrap="square" rtlCol="0">
              <a:normAutofit fontScale="40000" lnSpcReduction="20000"/>
            </a:bodyPr>
            <a:lstStyle/>
            <a:p>
              <a:pPr algn="ctr"/>
              <a:r>
                <a:rPr lang="en-US" altLang="ko-KR" sz="1600" dirty="0" smtClean="0"/>
                <a:t>Provisioning</a:t>
              </a:r>
            </a:p>
            <a:p>
              <a:pPr algn="ctr"/>
              <a:r>
                <a:rPr lang="en-US" altLang="ko-KR" sz="1600" dirty="0" smtClean="0"/>
                <a:t>Center</a:t>
              </a:r>
              <a:br>
                <a:rPr lang="en-US" altLang="ko-KR" sz="1600" dirty="0" smtClean="0"/>
              </a:br>
              <a:r>
                <a:rPr lang="en-US" altLang="ko-KR" sz="1200" dirty="0"/>
                <a:t>(</a:t>
              </a:r>
              <a:r>
                <a:rPr lang="en-US" altLang="ko-KR" sz="1200" dirty="0">
                  <a:solidFill>
                    <a:srgbClr val="FF0000"/>
                  </a:solidFill>
                </a:rPr>
                <a:t>Container</a:t>
              </a:r>
              <a:r>
                <a:rPr lang="en-US" altLang="ko-KR" sz="1200" dirty="0" smtClean="0"/>
                <a:t>)</a:t>
              </a:r>
              <a:endParaRPr lang="ko-KR" altLang="en-US" sz="1600" dirty="0"/>
            </a:p>
          </p:txBody>
        </p:sp>
      </p:grpSp>
      <p:pic>
        <p:nvPicPr>
          <p:cNvPr id="68" name="그림 67"/>
          <p:cNvPicPr>
            <a:picLocks noChangeAspect="1"/>
          </p:cNvPicPr>
          <p:nvPr/>
        </p:nvPicPr>
        <p:blipFill rotWithShape="1">
          <a:blip r:embed="rId5" cstate="print">
            <a:extLst>
              <a:ext uri="{28A0092B-C50C-407E-A947-70E740481C1C}">
                <a14:useLocalDpi xmlns:a14="http://schemas.microsoft.com/office/drawing/2010/main" val="0"/>
              </a:ext>
            </a:extLst>
          </a:blip>
          <a:srcRect b="18557"/>
          <a:stretch/>
        </p:blipFill>
        <p:spPr>
          <a:xfrm>
            <a:off x="4857333" y="1957538"/>
            <a:ext cx="956887" cy="264021"/>
          </a:xfrm>
          <a:prstGeom prst="rect">
            <a:avLst/>
          </a:prstGeom>
        </p:spPr>
      </p:pic>
      <p:pic>
        <p:nvPicPr>
          <p:cNvPr id="72" name="그림 8"/>
          <p:cNvPicPr>
            <a:picLocks noChangeAspect="1"/>
          </p:cNvPicPr>
          <p:nvPr/>
        </p:nvPicPr>
        <p:blipFill>
          <a:blip r:embed="rId6"/>
          <a:stretch>
            <a:fillRect/>
          </a:stretch>
        </p:blipFill>
        <p:spPr>
          <a:xfrm>
            <a:off x="5481358" y="3051588"/>
            <a:ext cx="217794" cy="217794"/>
          </a:xfrm>
          <a:prstGeom prst="rect">
            <a:avLst/>
          </a:prstGeom>
        </p:spPr>
      </p:pic>
      <p:grpSp>
        <p:nvGrpSpPr>
          <p:cNvPr id="15" name="그룹 14"/>
          <p:cNvGrpSpPr/>
          <p:nvPr/>
        </p:nvGrpSpPr>
        <p:grpSpPr>
          <a:xfrm>
            <a:off x="5098413" y="3051588"/>
            <a:ext cx="204935" cy="206833"/>
            <a:chOff x="4523386" y="5790500"/>
            <a:chExt cx="434064" cy="438083"/>
          </a:xfrm>
        </p:grpSpPr>
        <p:sp>
          <p:nvSpPr>
            <p:cNvPr id="13" name="타원 12"/>
            <p:cNvSpPr/>
            <p:nvPr/>
          </p:nvSpPr>
          <p:spPr>
            <a:xfrm>
              <a:off x="4542123" y="5810286"/>
              <a:ext cx="396590" cy="3965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ko-KR" altLang="en-US"/>
            </a:p>
          </p:txBody>
        </p:sp>
        <p:pic>
          <p:nvPicPr>
            <p:cNvPr id="73" name="그림 73"/>
            <p:cNvPicPr>
              <a:picLocks noChangeAspect="1"/>
            </p:cNvPicPr>
            <p:nvPr/>
          </p:nvPicPr>
          <p:blipFill>
            <a:blip r:embed="rId7"/>
            <a:stretch>
              <a:fillRect/>
            </a:stretch>
          </p:blipFill>
          <p:spPr>
            <a:xfrm>
              <a:off x="4523386" y="5790500"/>
              <a:ext cx="434064" cy="438083"/>
            </a:xfrm>
            <a:prstGeom prst="rect">
              <a:avLst/>
            </a:prstGeom>
          </p:spPr>
        </p:pic>
      </p:grpSp>
      <p:sp>
        <p:nvSpPr>
          <p:cNvPr id="74" name="TextBox 73"/>
          <p:cNvSpPr txBox="1"/>
          <p:nvPr/>
        </p:nvSpPr>
        <p:spPr>
          <a:xfrm>
            <a:off x="5259216" y="3062163"/>
            <a:ext cx="184818" cy="159842"/>
          </a:xfrm>
          <a:prstGeom prst="rect">
            <a:avLst/>
          </a:prstGeom>
          <a:noFill/>
          <a:ln>
            <a:noFill/>
          </a:ln>
        </p:spPr>
        <p:txBody>
          <a:bodyPr wrap="none" rtlCol="0">
            <a:noAutofit/>
          </a:bodyPr>
          <a:lstStyle/>
          <a:p>
            <a:pPr fontAlgn="base">
              <a:spcBef>
                <a:spcPct val="0"/>
              </a:spcBef>
              <a:spcAft>
                <a:spcPct val="0"/>
              </a:spcAft>
            </a:pPr>
            <a:r>
              <a:rPr kumimoji="1" lang="en-US" altLang="ko-KR" sz="700" dirty="0" smtClean="0">
                <a:solidFill>
                  <a:schemeClr val="bg1"/>
                </a:solidFill>
                <a:latin typeface="Comic Sans MS" pitchFamily="66" charset="0"/>
                <a:ea typeface="굴림" pitchFamily="50" charset="-127"/>
              </a:rPr>
              <a:t>or</a:t>
            </a:r>
            <a:endParaRPr kumimoji="1" lang="ko-KR" altLang="en-US" sz="700" dirty="0" smtClean="0">
              <a:solidFill>
                <a:schemeClr val="bg1"/>
              </a:solidFill>
              <a:latin typeface="Comic Sans MS" pitchFamily="66" charset="0"/>
              <a:ea typeface="굴림" pitchFamily="50" charset="-127"/>
            </a:endParaRPr>
          </a:p>
        </p:txBody>
      </p:sp>
      <p:pic>
        <p:nvPicPr>
          <p:cNvPr id="76"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17213"/>
          <a:stretch/>
        </p:blipFill>
        <p:spPr>
          <a:xfrm>
            <a:off x="6278865" y="1408968"/>
            <a:ext cx="430512" cy="233856"/>
          </a:xfrm>
          <a:prstGeom prst="rect">
            <a:avLst/>
          </a:prstGeom>
        </p:spPr>
      </p:pic>
      <p:pic>
        <p:nvPicPr>
          <p:cNvPr id="77" name="Picture 2" descr="http://4.bp.blogspot.com/-omN-C0XBL28/Ve-YMbDj8bI/AAAAAAAACAU/crFTcU_Fg58/s1600/nodej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3745" y="1652717"/>
            <a:ext cx="369276" cy="184639"/>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3866120" y="882258"/>
            <a:ext cx="2241074" cy="103877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ko-KR" altLang="en-US"/>
          </a:p>
        </p:txBody>
      </p:sp>
      <p:pic>
        <p:nvPicPr>
          <p:cNvPr id="33" name="그림 32"/>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818988" y="4078972"/>
            <a:ext cx="1493670" cy="982016"/>
          </a:xfrm>
          <a:prstGeom prst="rect">
            <a:avLst/>
          </a:prstGeom>
        </p:spPr>
      </p:pic>
      <p:sp>
        <p:nvSpPr>
          <p:cNvPr id="35" name="직사각형 34"/>
          <p:cNvSpPr/>
          <p:nvPr/>
        </p:nvSpPr>
        <p:spPr>
          <a:xfrm flipV="1">
            <a:off x="556468" y="529206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306643" y="1835851"/>
            <a:ext cx="2388637" cy="369332"/>
          </a:xfrm>
          <a:prstGeom prst="rect">
            <a:avLst/>
          </a:prstGeom>
          <a:noFill/>
        </p:spPr>
        <p:txBody>
          <a:bodyPr wrap="square" rtlCol="0">
            <a:spAutoFit/>
          </a:bodyPr>
          <a:lstStyle/>
          <a:p>
            <a:pPr algn="ctr"/>
            <a:r>
              <a:rPr lang="en-US" altLang="ko-KR" b="1" dirty="0" smtClean="0"/>
              <a:t>Tower Lab</a:t>
            </a:r>
            <a:endParaRPr lang="en-US" altLang="ko-KR" b="1" dirty="0"/>
          </a:p>
        </p:txBody>
      </p:sp>
      <p:sp>
        <p:nvSpPr>
          <p:cNvPr id="37" name="TextBox 36"/>
          <p:cNvSpPr txBox="1"/>
          <p:nvPr/>
        </p:nvSpPr>
        <p:spPr>
          <a:xfrm>
            <a:off x="371503" y="3658284"/>
            <a:ext cx="2388637" cy="369332"/>
          </a:xfrm>
          <a:prstGeom prst="rect">
            <a:avLst/>
          </a:prstGeom>
          <a:noFill/>
        </p:spPr>
        <p:txBody>
          <a:bodyPr wrap="square" rtlCol="0">
            <a:spAutoFit/>
          </a:bodyPr>
          <a:lstStyle/>
          <a:p>
            <a:pPr algn="ctr"/>
            <a:r>
              <a:rPr lang="en-US" altLang="ko-KR" b="1" dirty="0" smtClean="0"/>
              <a:t>Box Lab</a:t>
            </a:r>
            <a:endParaRPr lang="en-US" altLang="ko-KR" b="1" dirty="0"/>
          </a:p>
        </p:txBody>
      </p:sp>
      <p:pic>
        <p:nvPicPr>
          <p:cNvPr id="8" name="그림 7"/>
          <p:cNvPicPr>
            <a:picLocks noChangeAspect="1"/>
          </p:cNvPicPr>
          <p:nvPr/>
        </p:nvPicPr>
        <p:blipFill>
          <a:blip r:embed="rId11"/>
          <a:stretch>
            <a:fillRect/>
          </a:stretch>
        </p:blipFill>
        <p:spPr>
          <a:xfrm>
            <a:off x="717803" y="5699659"/>
            <a:ext cx="2042337" cy="1158340"/>
          </a:xfrm>
          <a:prstGeom prst="rect">
            <a:avLst/>
          </a:prstGeom>
        </p:spPr>
      </p:pic>
      <p:sp>
        <p:nvSpPr>
          <p:cNvPr id="39" name="TextBox 38"/>
          <p:cNvSpPr txBox="1"/>
          <p:nvPr/>
        </p:nvSpPr>
        <p:spPr>
          <a:xfrm>
            <a:off x="544652" y="5396249"/>
            <a:ext cx="2388637" cy="369332"/>
          </a:xfrm>
          <a:prstGeom prst="rect">
            <a:avLst/>
          </a:prstGeom>
          <a:noFill/>
        </p:spPr>
        <p:txBody>
          <a:bodyPr wrap="square" rtlCol="0">
            <a:spAutoFit/>
          </a:bodyPr>
          <a:lstStyle/>
          <a:p>
            <a:pPr algn="ctr"/>
            <a:r>
              <a:rPr lang="en-US" altLang="ko-KR" b="1" dirty="0" err="1" smtClean="0"/>
              <a:t>InterConnect</a:t>
            </a:r>
            <a:r>
              <a:rPr lang="en-US" altLang="ko-KR" b="1" dirty="0" smtClean="0"/>
              <a:t> Lab</a:t>
            </a:r>
            <a:endParaRPr lang="en-US" altLang="ko-KR" b="1" dirty="0"/>
          </a:p>
        </p:txBody>
      </p:sp>
      <p:sp>
        <p:nvSpPr>
          <p:cNvPr id="47" name="모서리가 둥근 직사각형 46"/>
          <p:cNvSpPr/>
          <p:nvPr/>
        </p:nvSpPr>
        <p:spPr>
          <a:xfrm>
            <a:off x="4763834" y="5034375"/>
            <a:ext cx="372120" cy="1676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smtClean="0"/>
              <a:t>em1</a:t>
            </a:r>
            <a:endParaRPr lang="ko-KR" altLang="en-US" sz="600" dirty="0"/>
          </a:p>
        </p:txBody>
      </p:sp>
      <p:sp>
        <p:nvSpPr>
          <p:cNvPr id="49" name="모서리가 둥근 직사각형 48"/>
          <p:cNvSpPr/>
          <p:nvPr/>
        </p:nvSpPr>
        <p:spPr>
          <a:xfrm>
            <a:off x="4761110" y="4551192"/>
            <a:ext cx="372120" cy="167601"/>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smtClean="0"/>
              <a:t>br0</a:t>
            </a:r>
            <a:endParaRPr lang="ko-KR" altLang="en-US" sz="600" dirty="0"/>
          </a:p>
        </p:txBody>
      </p:sp>
      <p:grpSp>
        <p:nvGrpSpPr>
          <p:cNvPr id="50" name="그룹 49"/>
          <p:cNvGrpSpPr/>
          <p:nvPr/>
        </p:nvGrpSpPr>
        <p:grpSpPr>
          <a:xfrm>
            <a:off x="3673679" y="3545157"/>
            <a:ext cx="438649" cy="312619"/>
            <a:chOff x="1618390" y="1838347"/>
            <a:chExt cx="1018300" cy="725729"/>
          </a:xfrm>
        </p:grpSpPr>
        <p:pic>
          <p:nvPicPr>
            <p:cNvPr id="51" name="그림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53" name="모서리가 둥근 직사각형 52"/>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600" dirty="0" smtClean="0"/>
                <a:t>VM</a:t>
              </a:r>
              <a:endParaRPr lang="ko-KR" altLang="en-US" sz="600" dirty="0"/>
            </a:p>
          </p:txBody>
        </p:sp>
      </p:grpSp>
      <p:cxnSp>
        <p:nvCxnSpPr>
          <p:cNvPr id="64" name="직선 연결선 63"/>
          <p:cNvCxnSpPr>
            <a:endCxn id="49" idx="2"/>
          </p:cNvCxnSpPr>
          <p:nvPr/>
        </p:nvCxnSpPr>
        <p:spPr>
          <a:xfrm flipV="1">
            <a:off x="4944221" y="4718793"/>
            <a:ext cx="2948" cy="315582"/>
          </a:xfrm>
          <a:prstGeom prst="line">
            <a:avLst/>
          </a:prstGeom>
          <a:ln w="22225" cap="sq">
            <a:solidFill>
              <a:schemeClr val="tx2">
                <a:lumMod val="75000"/>
              </a:schemeClr>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49" idx="1"/>
            <a:endCxn id="70" idx="2"/>
          </p:cNvCxnSpPr>
          <p:nvPr/>
        </p:nvCxnSpPr>
        <p:spPr>
          <a:xfrm rot="10800000">
            <a:off x="3919282" y="4215566"/>
            <a:ext cx="841828" cy="41942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꺾인 연결선 65"/>
          <p:cNvCxnSpPr>
            <a:stCxn id="49" idx="3"/>
            <a:endCxn id="95" idx="1"/>
          </p:cNvCxnSpPr>
          <p:nvPr/>
        </p:nvCxnSpPr>
        <p:spPr>
          <a:xfrm flipV="1">
            <a:off x="5133230" y="4201082"/>
            <a:ext cx="750308" cy="433911"/>
          </a:xfrm>
          <a:prstGeom prst="bentConnector3">
            <a:avLst>
              <a:gd name="adj1" fmla="val 50000"/>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69" name="그림 6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92618" y="4699949"/>
            <a:ext cx="485981" cy="315572"/>
          </a:xfrm>
          <a:prstGeom prst="rect">
            <a:avLst/>
          </a:prstGeom>
        </p:spPr>
      </p:pic>
      <p:sp>
        <p:nvSpPr>
          <p:cNvPr id="70" name="모서리가 둥근 직사각형 69"/>
          <p:cNvSpPr/>
          <p:nvPr/>
        </p:nvSpPr>
        <p:spPr>
          <a:xfrm>
            <a:off x="3796993" y="4045870"/>
            <a:ext cx="244577" cy="169695"/>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altLang="ko-KR" sz="500" dirty="0" smtClean="0"/>
              <a:t>Tap1</a:t>
            </a:r>
            <a:endParaRPr lang="ko-KR" altLang="en-US" sz="500" dirty="0"/>
          </a:p>
        </p:txBody>
      </p:sp>
      <p:cxnSp>
        <p:nvCxnSpPr>
          <p:cNvPr id="71" name="직선 화살표 연결선 70"/>
          <p:cNvCxnSpPr>
            <a:stCxn id="70" idx="0"/>
            <a:endCxn id="53" idx="2"/>
          </p:cNvCxnSpPr>
          <p:nvPr/>
        </p:nvCxnSpPr>
        <p:spPr>
          <a:xfrm flipH="1" flipV="1">
            <a:off x="3915382" y="3857776"/>
            <a:ext cx="3900" cy="188094"/>
          </a:xfrm>
          <a:prstGeom prst="straightConnector1">
            <a:avLst/>
          </a:prstGeom>
          <a:ln w="12700">
            <a:solidFill>
              <a:schemeClr val="tx2">
                <a:lumMod val="75000"/>
              </a:schemeClr>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245060" y="6631268"/>
            <a:ext cx="1473596" cy="210177"/>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600">
              <a:solidFill>
                <a:prstClr val="white"/>
              </a:solidFill>
              <a:latin typeface="Comic Sans MS" panose="030F0702030302020204" pitchFamily="66" charset="0"/>
            </a:endParaRPr>
          </a:p>
        </p:txBody>
      </p:sp>
      <p:pic>
        <p:nvPicPr>
          <p:cNvPr id="79" name="Picture 2" descr="http://blog.hypriot.com/images/logo_tr.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97052" y="6614113"/>
            <a:ext cx="353252" cy="2444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692597" y="6623918"/>
            <a:ext cx="907909" cy="246221"/>
          </a:xfrm>
          <a:prstGeom prst="rect">
            <a:avLst/>
          </a:prstGeom>
          <a:noFill/>
        </p:spPr>
        <p:txBody>
          <a:bodyPr wrap="square" rtlCol="0">
            <a:spAutoFit/>
          </a:bodyPr>
          <a:lstStyle/>
          <a:p>
            <a:pPr fontAlgn="auto">
              <a:spcBef>
                <a:spcPts val="0"/>
              </a:spcBef>
              <a:spcAft>
                <a:spcPts val="0"/>
              </a:spcAft>
            </a:pPr>
            <a:r>
              <a:rPr kumimoji="0" lang="en-US" altLang="ko-KR" sz="1000" b="1" dirty="0">
                <a:solidFill>
                  <a:prstClr val="white"/>
                </a:solidFill>
                <a:ea typeface="맑은 고딕" panose="020B0503020000020004" pitchFamily="50" charset="-127"/>
              </a:rPr>
              <a:t>Hypriot OS</a:t>
            </a:r>
            <a:endParaRPr kumimoji="0" lang="ko-KR" altLang="en-US" sz="1000" b="1" dirty="0">
              <a:solidFill>
                <a:prstClr val="white"/>
              </a:solidFill>
              <a:ea typeface="맑은 고딕" panose="020B0503020000020004" pitchFamily="50" charset="-127"/>
            </a:endParaRPr>
          </a:p>
        </p:txBody>
      </p:sp>
      <p:grpSp>
        <p:nvGrpSpPr>
          <p:cNvPr id="81" name="그룹 80"/>
          <p:cNvGrpSpPr/>
          <p:nvPr/>
        </p:nvGrpSpPr>
        <p:grpSpPr>
          <a:xfrm>
            <a:off x="4926052" y="6372677"/>
            <a:ext cx="788945" cy="220135"/>
            <a:chOff x="1488893" y="4552574"/>
            <a:chExt cx="1552994" cy="433323"/>
          </a:xfrm>
        </p:grpSpPr>
        <p:sp>
          <p:nvSpPr>
            <p:cNvPr id="82" name="직사각형 81"/>
            <p:cNvSpPr/>
            <p:nvPr/>
          </p:nvSpPr>
          <p:spPr>
            <a:xfrm>
              <a:off x="1488893" y="4552574"/>
              <a:ext cx="1552994" cy="43332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900">
                <a:solidFill>
                  <a:prstClr val="white"/>
                </a:solidFill>
                <a:latin typeface="Comic Sans MS" panose="030F0702030302020204" pitchFamily="66" charset="0"/>
              </a:endParaRPr>
            </a:p>
          </p:txBody>
        </p:sp>
        <p:pic>
          <p:nvPicPr>
            <p:cNvPr id="83" name="그림 8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22486" y="4589529"/>
              <a:ext cx="1410870" cy="362510"/>
            </a:xfrm>
            <a:prstGeom prst="rect">
              <a:avLst/>
            </a:prstGeom>
          </p:spPr>
        </p:pic>
      </p:grpSp>
      <p:sp>
        <p:nvSpPr>
          <p:cNvPr id="88" name="오른쪽 화살표 87"/>
          <p:cNvSpPr/>
          <p:nvPr/>
        </p:nvSpPr>
        <p:spPr>
          <a:xfrm rot="16200000">
            <a:off x="4232967" y="6305136"/>
            <a:ext cx="327894" cy="342866"/>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prstClr val="white"/>
              </a:solidFill>
            </a:endParaRPr>
          </a:p>
        </p:txBody>
      </p:sp>
      <p:sp>
        <p:nvSpPr>
          <p:cNvPr id="122" name="직사각형 121"/>
          <p:cNvSpPr/>
          <p:nvPr/>
        </p:nvSpPr>
        <p:spPr>
          <a:xfrm flipV="1">
            <a:off x="556468" y="3426440"/>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굽은 화살표 16"/>
          <p:cNvSpPr/>
          <p:nvPr/>
        </p:nvSpPr>
        <p:spPr>
          <a:xfrm rot="16200000" flipV="1">
            <a:off x="3584279" y="2757900"/>
            <a:ext cx="4354557" cy="2631710"/>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5" name="모서리가 둥근 직사각형 94"/>
          <p:cNvSpPr/>
          <p:nvPr/>
        </p:nvSpPr>
        <p:spPr>
          <a:xfrm>
            <a:off x="5883538" y="3687196"/>
            <a:ext cx="1238279" cy="1027772"/>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4"/>
              </a:gs>
            </a:gsLst>
            <a:path path="circle">
              <a:fillToRect l="50000" t="-80000" r="50000" b="180000"/>
            </a:path>
            <a:tileRect/>
          </a:grad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300">
              <a:solidFill>
                <a:prstClr val="white"/>
              </a:solidFill>
              <a:latin typeface="Comic Sans MS" panose="030F0702030302020204" pitchFamily="66" charset="0"/>
            </a:endParaRPr>
          </a:p>
        </p:txBody>
      </p:sp>
      <p:grpSp>
        <p:nvGrpSpPr>
          <p:cNvPr id="98" name="그룹 97"/>
          <p:cNvGrpSpPr/>
          <p:nvPr/>
        </p:nvGrpSpPr>
        <p:grpSpPr>
          <a:xfrm>
            <a:off x="6109115" y="3838008"/>
            <a:ext cx="431599" cy="781415"/>
            <a:chOff x="2184127" y="2620971"/>
            <a:chExt cx="972026" cy="1759865"/>
          </a:xfrm>
        </p:grpSpPr>
        <p:sp>
          <p:nvSpPr>
            <p:cNvPr id="99" name="정육면체 98"/>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800">
                <a:solidFill>
                  <a:prstClr val="white"/>
                </a:solidFill>
                <a:latin typeface="Comic Sans MS" panose="030F0702030302020204" pitchFamily="66" charset="0"/>
              </a:endParaRPr>
            </a:p>
          </p:txBody>
        </p:sp>
        <p:pic>
          <p:nvPicPr>
            <p:cNvPr id="100" name="그림 9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01" name="Picture 6" descr="http://blog.docker.com/wp-content/uploads/2013/08/KuDr42X_ITXghJhSInDZekNEF0jLt3NeVxtRye3tqco.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grpSp>
        <p:nvGrpSpPr>
          <p:cNvPr id="102" name="그룹 101"/>
          <p:cNvGrpSpPr/>
          <p:nvPr/>
        </p:nvGrpSpPr>
        <p:grpSpPr>
          <a:xfrm>
            <a:off x="6255524" y="3864931"/>
            <a:ext cx="431599" cy="781415"/>
            <a:chOff x="2184127" y="2620971"/>
            <a:chExt cx="972026" cy="1759865"/>
          </a:xfrm>
        </p:grpSpPr>
        <p:sp>
          <p:nvSpPr>
            <p:cNvPr id="103" name="정육면체 102"/>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800">
                <a:solidFill>
                  <a:prstClr val="white"/>
                </a:solidFill>
                <a:latin typeface="Comic Sans MS" panose="030F0702030302020204" pitchFamily="66" charset="0"/>
              </a:endParaRPr>
            </a:p>
          </p:txBody>
        </p:sp>
        <p:pic>
          <p:nvPicPr>
            <p:cNvPr id="104" name="그림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05" name="Picture 6" descr="http://blog.docker.com/wp-content/uploads/2013/08/KuDr42X_ITXghJhSInDZekNEF0jLt3NeVxtRye3tqco.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106" name="TextBox 105"/>
          <p:cNvSpPr txBox="1"/>
          <p:nvPr/>
        </p:nvSpPr>
        <p:spPr>
          <a:xfrm>
            <a:off x="5788639" y="3441627"/>
            <a:ext cx="1410964" cy="246221"/>
          </a:xfrm>
          <a:prstGeom prst="rect">
            <a:avLst/>
          </a:prstGeom>
          <a:noFill/>
        </p:spPr>
        <p:txBody>
          <a:bodyPr wrap="none" rtlCol="0">
            <a:spAutoFit/>
          </a:bodyPr>
          <a:lstStyle/>
          <a:p>
            <a:r>
              <a:rPr lang="en-US" altLang="ko-KR" sz="1000" b="1" dirty="0" smtClean="0">
                <a:solidFill>
                  <a:prstClr val="black"/>
                </a:solidFill>
              </a:rPr>
              <a:t>Kafka broker cluster</a:t>
            </a:r>
            <a:endParaRPr lang="ko-KR" altLang="en-US" sz="1000" b="1" dirty="0">
              <a:solidFill>
                <a:prstClr val="black"/>
              </a:solidFill>
            </a:endParaRPr>
          </a:p>
        </p:txBody>
      </p:sp>
      <p:grpSp>
        <p:nvGrpSpPr>
          <p:cNvPr id="112" name="그룹 111"/>
          <p:cNvGrpSpPr/>
          <p:nvPr/>
        </p:nvGrpSpPr>
        <p:grpSpPr>
          <a:xfrm>
            <a:off x="6404744" y="3896053"/>
            <a:ext cx="431599" cy="781415"/>
            <a:chOff x="2184127" y="2620971"/>
            <a:chExt cx="972026" cy="1759865"/>
          </a:xfrm>
        </p:grpSpPr>
        <p:sp>
          <p:nvSpPr>
            <p:cNvPr id="113" name="정육면체 112"/>
            <p:cNvSpPr/>
            <p:nvPr/>
          </p:nvSpPr>
          <p:spPr>
            <a:xfrm>
              <a:off x="23392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800">
                <a:solidFill>
                  <a:prstClr val="white"/>
                </a:solidFill>
                <a:latin typeface="Comic Sans MS" panose="030F0702030302020204" pitchFamily="66" charset="0"/>
              </a:endParaRPr>
            </a:p>
          </p:txBody>
        </p:sp>
        <p:pic>
          <p:nvPicPr>
            <p:cNvPr id="114" name="그림 1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7508" y="3431153"/>
              <a:ext cx="600762" cy="294234"/>
            </a:xfrm>
            <a:prstGeom prst="rect">
              <a:avLst/>
            </a:prstGeom>
            <a:ln w="25400">
              <a:noFill/>
            </a:ln>
          </p:spPr>
        </p:pic>
        <p:pic>
          <p:nvPicPr>
            <p:cNvPr id="115" name="Picture 6" descr="http://blog.docker.com/wp-content/uploads/2013/08/KuDr42X_ITXghJhSInDZekNEF0jLt3NeVxtRye3tqco.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114" t="9275" r="56524" b="11260"/>
            <a:stretch/>
          </p:blipFill>
          <p:spPr bwMode="auto">
            <a:xfrm>
              <a:off x="2184127" y="2685916"/>
              <a:ext cx="490538" cy="366713"/>
            </a:xfrm>
            <a:prstGeom prst="rect">
              <a:avLst/>
            </a:prstGeom>
            <a:noFill/>
            <a:ln w="12700">
              <a:noFill/>
            </a:ln>
            <a:extLst/>
          </p:spPr>
        </p:pic>
      </p:grpSp>
      <p:sp>
        <p:nvSpPr>
          <p:cNvPr id="120" name="직사각형 119"/>
          <p:cNvSpPr/>
          <p:nvPr/>
        </p:nvSpPr>
        <p:spPr>
          <a:xfrm>
            <a:off x="5837322" y="4776843"/>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350">
              <a:solidFill>
                <a:prstClr val="white"/>
              </a:solidFill>
              <a:latin typeface="Comic Sans MS" panose="030F0702030302020204" pitchFamily="66" charset="0"/>
            </a:endParaRPr>
          </a:p>
        </p:txBody>
      </p:sp>
      <p:pic>
        <p:nvPicPr>
          <p:cNvPr id="121" name="그림 1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24227" y="4826536"/>
            <a:ext cx="1111648" cy="285628"/>
          </a:xfrm>
          <a:prstGeom prst="rect">
            <a:avLst/>
          </a:prstGeom>
        </p:spPr>
      </p:pic>
      <p:sp>
        <p:nvSpPr>
          <p:cNvPr id="86" name="직사각형 103"/>
          <p:cNvSpPr/>
          <p:nvPr/>
        </p:nvSpPr>
        <p:spPr>
          <a:xfrm>
            <a:off x="4248220" y="5438376"/>
            <a:ext cx="291502" cy="89403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900">
              <a:solidFill>
                <a:prstClr val="white"/>
              </a:solidFill>
              <a:latin typeface="Comic Sans MS" panose="030F0702030302020204" pitchFamily="66" charset="0"/>
            </a:endParaRPr>
          </a:p>
        </p:txBody>
      </p:sp>
      <p:pic>
        <p:nvPicPr>
          <p:cNvPr id="87" name="Picture 2" descr="Net-SNMP"/>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266300" y="5839277"/>
            <a:ext cx="260633" cy="58142"/>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그룹 88"/>
          <p:cNvGrpSpPr/>
          <p:nvPr/>
        </p:nvGrpSpPr>
        <p:grpSpPr>
          <a:xfrm>
            <a:off x="4948399" y="5401612"/>
            <a:ext cx="496185" cy="894039"/>
            <a:chOff x="1302642" y="2620971"/>
            <a:chExt cx="976711" cy="1759865"/>
          </a:xfrm>
        </p:grpSpPr>
        <p:sp>
          <p:nvSpPr>
            <p:cNvPr id="90" name="정육면체 89"/>
            <p:cNvSpPr/>
            <p:nvPr/>
          </p:nvSpPr>
          <p:spPr>
            <a:xfrm>
              <a:off x="1462480" y="2620971"/>
              <a:ext cx="816873" cy="175986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50">
                <a:solidFill>
                  <a:prstClr val="white"/>
                </a:solidFill>
                <a:latin typeface="Comic Sans MS" panose="030F0702030302020204" pitchFamily="66" charset="0"/>
              </a:endParaRPr>
            </a:p>
          </p:txBody>
        </p:sp>
        <p:pic>
          <p:nvPicPr>
            <p:cNvPr id="91" name="Picture 2" descr="https://flume.apache.org/_static/flume-logo.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475656" y="3311118"/>
              <a:ext cx="525444" cy="526158"/>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92" name="Picture 6" descr="http://blog.docker.com/wp-content/uploads/2013/08/KuDr42X_ITXghJhSInDZekNEF0jLt3NeVxtRye3tqco.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6114" t="9275" r="56524" b="11260"/>
            <a:stretch/>
          </p:blipFill>
          <p:spPr bwMode="auto">
            <a:xfrm>
              <a:off x="1302642" y="2692584"/>
              <a:ext cx="490538" cy="366713"/>
            </a:xfrm>
            <a:prstGeom prst="rect">
              <a:avLst/>
            </a:prstGeom>
            <a:noFill/>
            <a:ln w="12700">
              <a:noFill/>
            </a:ln>
            <a:extLst/>
          </p:spPr>
        </p:pic>
      </p:grpSp>
    </p:spTree>
    <p:extLst>
      <p:ext uri="{BB962C8B-B14F-4D97-AF65-F5344CB8AC3E}">
        <p14:creationId xmlns:p14="http://schemas.microsoft.com/office/powerpoint/2010/main" val="39897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내용 개체 틀 2"/>
          <p:cNvSpPr txBox="1">
            <a:spLocks/>
          </p:cNvSpPr>
          <p:nvPr/>
        </p:nvSpPr>
        <p:spPr>
          <a:xfrm>
            <a:off x="379711" y="782594"/>
            <a:ext cx="7927545" cy="5710279"/>
          </a:xfrm>
          <a:prstGeom prst="rect">
            <a:avLst/>
          </a:prstGeom>
        </p:spPr>
        <p:txBody>
          <a:bodyPr vert="horz" lIns="91440" tIns="45720" rIns="91440" bIns="45720" rtlCol="0">
            <a:normAutofit fontScale="92500" lnSpcReduction="200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sz="2800" dirty="0" smtClean="0">
                <a:solidFill>
                  <a:schemeClr val="tx1"/>
                </a:solidFill>
              </a:rPr>
              <a:t>Control Tower </a:t>
            </a:r>
            <a:r>
              <a:rPr lang="ko-KR" altLang="en-US" sz="2800" dirty="0" smtClean="0">
                <a:solidFill>
                  <a:schemeClr val="tx1"/>
                </a:solidFill>
              </a:rPr>
              <a:t>구축</a:t>
            </a:r>
            <a:endParaRPr lang="en-US" altLang="ko-KR" sz="2800" dirty="0" smtClean="0">
              <a:solidFill>
                <a:schemeClr val="tx1"/>
              </a:solidFill>
            </a:endParaRPr>
          </a:p>
          <a:p>
            <a:pPr lvl="1"/>
            <a:r>
              <a:rPr lang="en-US" altLang="ko-KR" sz="2400" dirty="0" smtClean="0">
                <a:solidFill>
                  <a:schemeClr val="tx1"/>
                </a:solidFill>
              </a:rPr>
              <a:t>Hypervisor </a:t>
            </a:r>
            <a:r>
              <a:rPr lang="ko-KR" altLang="en-US" sz="2400" dirty="0" smtClean="0">
                <a:solidFill>
                  <a:schemeClr val="tx1"/>
                </a:solidFill>
              </a:rPr>
              <a:t>설치</a:t>
            </a:r>
            <a:endParaRPr lang="en-US" altLang="ko-KR" sz="2400" dirty="0" smtClean="0">
              <a:solidFill>
                <a:schemeClr val="tx1"/>
              </a:solidFill>
            </a:endParaRPr>
          </a:p>
          <a:p>
            <a:pPr lvl="1"/>
            <a:r>
              <a:rPr lang="en-US" altLang="ko-KR" sz="2400" dirty="0" smtClean="0">
                <a:solidFill>
                  <a:schemeClr val="tx1"/>
                </a:solidFill>
              </a:rPr>
              <a:t>Virtual Machine(VM) </a:t>
            </a:r>
            <a:r>
              <a:rPr lang="ko-KR" altLang="en-US" sz="2400" dirty="0" smtClean="0">
                <a:solidFill>
                  <a:schemeClr val="tx1"/>
                </a:solidFill>
              </a:rPr>
              <a:t>생성</a:t>
            </a:r>
            <a:endParaRPr lang="en-US" altLang="ko-KR" sz="2400" dirty="0" smtClean="0">
              <a:solidFill>
                <a:schemeClr val="tx1"/>
              </a:solidFill>
            </a:endParaRPr>
          </a:p>
          <a:p>
            <a:pPr lvl="1"/>
            <a:r>
              <a:rPr lang="en-US" altLang="ko-KR" sz="2400" dirty="0" smtClean="0">
                <a:solidFill>
                  <a:schemeClr val="tx1"/>
                </a:solidFill>
              </a:rPr>
              <a:t>VM </a:t>
            </a:r>
            <a:r>
              <a:rPr lang="ko-KR" altLang="en-US" sz="2400" dirty="0" smtClean="0">
                <a:solidFill>
                  <a:schemeClr val="tx1"/>
                </a:solidFill>
              </a:rPr>
              <a:t>환경 설정</a:t>
            </a:r>
            <a:endParaRPr lang="en-US" altLang="ko-KR" sz="2400" dirty="0" smtClean="0">
              <a:solidFill>
                <a:schemeClr val="tx1"/>
              </a:solidFill>
            </a:endParaRPr>
          </a:p>
          <a:p>
            <a:endParaRPr lang="en-US" altLang="ko-KR" sz="2800" dirty="0" smtClean="0">
              <a:solidFill>
                <a:schemeClr val="tx1"/>
              </a:solidFill>
            </a:endParaRPr>
          </a:p>
          <a:p>
            <a:r>
              <a:rPr lang="en-US" altLang="ko-KR" sz="2800" dirty="0" smtClean="0">
                <a:solidFill>
                  <a:schemeClr val="tx1"/>
                </a:solidFill>
              </a:rPr>
              <a:t>Visibility Center </a:t>
            </a:r>
            <a:r>
              <a:rPr lang="ko-KR" altLang="en-US" sz="2800" dirty="0" smtClean="0">
                <a:solidFill>
                  <a:schemeClr val="tx1"/>
                </a:solidFill>
              </a:rPr>
              <a:t>구축</a:t>
            </a:r>
            <a:endParaRPr lang="en-US" altLang="ko-KR" sz="2800" dirty="0" smtClean="0">
              <a:solidFill>
                <a:schemeClr val="tx1"/>
              </a:solidFill>
            </a:endParaRPr>
          </a:p>
          <a:p>
            <a:pPr lvl="1"/>
            <a:r>
              <a:rPr lang="en-US" altLang="ko-KR" sz="2400" dirty="0" err="1" smtClean="0">
                <a:solidFill>
                  <a:schemeClr val="tx1"/>
                </a:solidFill>
              </a:rPr>
              <a:t>Docker</a:t>
            </a:r>
            <a:r>
              <a:rPr lang="en-US" altLang="ko-KR" sz="2400" dirty="0" smtClean="0">
                <a:solidFill>
                  <a:schemeClr val="tx1"/>
                </a:solidFill>
              </a:rPr>
              <a:t> Engine </a:t>
            </a:r>
            <a:r>
              <a:rPr lang="ko-KR" altLang="en-US" sz="2400" dirty="0" smtClean="0">
                <a:solidFill>
                  <a:schemeClr val="tx1"/>
                </a:solidFill>
              </a:rPr>
              <a:t>설치</a:t>
            </a:r>
            <a:endParaRPr lang="en-US" altLang="ko-KR" sz="2400" dirty="0" smtClean="0">
              <a:solidFill>
                <a:schemeClr val="tx1"/>
              </a:solidFill>
            </a:endParaRPr>
          </a:p>
          <a:p>
            <a:pPr lvl="1"/>
            <a:r>
              <a:rPr lang="en-US" altLang="ko-KR" sz="2400" dirty="0" err="1" smtClean="0">
                <a:solidFill>
                  <a:schemeClr val="tx1"/>
                </a:solidFill>
              </a:rPr>
              <a:t>Docker</a:t>
            </a:r>
            <a:r>
              <a:rPr lang="en-US" altLang="ko-KR" sz="2400" dirty="0" smtClean="0">
                <a:solidFill>
                  <a:schemeClr val="tx1"/>
                </a:solidFill>
              </a:rPr>
              <a:t> Image </a:t>
            </a:r>
            <a:r>
              <a:rPr lang="ko-KR" altLang="en-US" sz="2400" dirty="0" smtClean="0">
                <a:solidFill>
                  <a:schemeClr val="tx1"/>
                </a:solidFill>
              </a:rPr>
              <a:t>생성 및 </a:t>
            </a:r>
            <a:r>
              <a:rPr lang="en-US" altLang="ko-KR" sz="2400" dirty="0" err="1" smtClean="0">
                <a:solidFill>
                  <a:schemeClr val="tx1"/>
                </a:solidFill>
              </a:rPr>
              <a:t>Docker</a:t>
            </a:r>
            <a:r>
              <a:rPr lang="en-US" altLang="ko-KR" sz="2400" dirty="0" smtClean="0">
                <a:solidFill>
                  <a:schemeClr val="tx1"/>
                </a:solidFill>
              </a:rPr>
              <a:t> Container </a:t>
            </a:r>
            <a:r>
              <a:rPr lang="ko-KR" altLang="en-US" sz="2400" dirty="0" smtClean="0">
                <a:solidFill>
                  <a:schemeClr val="tx1"/>
                </a:solidFill>
              </a:rPr>
              <a:t>실행</a:t>
            </a:r>
            <a:endParaRPr lang="en-US" altLang="ko-KR" sz="2400" dirty="0" smtClean="0">
              <a:solidFill>
                <a:schemeClr val="tx1"/>
              </a:solidFill>
            </a:endParaRPr>
          </a:p>
          <a:p>
            <a:pPr lvl="1"/>
            <a:endParaRPr lang="en-US" altLang="ko-KR" sz="2400" dirty="0" smtClean="0">
              <a:solidFill>
                <a:schemeClr val="tx1"/>
              </a:solidFill>
            </a:endParaRPr>
          </a:p>
          <a:p>
            <a:r>
              <a:rPr lang="en-US" altLang="ko-KR" sz="2600" dirty="0" smtClean="0">
                <a:solidFill>
                  <a:schemeClr val="tx1"/>
                </a:solidFill>
              </a:rPr>
              <a:t>Use Case: </a:t>
            </a:r>
            <a:r>
              <a:rPr lang="en-US" altLang="ko-KR" sz="2400" dirty="0" smtClean="0">
                <a:solidFill>
                  <a:schemeClr val="tx1"/>
                </a:solidFill>
              </a:rPr>
              <a:t>Operation Data Visibility Service</a:t>
            </a:r>
          </a:p>
          <a:p>
            <a:pPr lvl="1"/>
            <a:r>
              <a:rPr lang="en-US" altLang="ko-KR" sz="2200" dirty="0" smtClean="0">
                <a:solidFill>
                  <a:schemeClr val="tx1"/>
                </a:solidFill>
              </a:rPr>
              <a:t>(</a:t>
            </a:r>
            <a:r>
              <a:rPr lang="en-US" altLang="ko-KR" sz="2200" dirty="0" err="1" smtClean="0">
                <a:solidFill>
                  <a:schemeClr val="tx1"/>
                </a:solidFill>
              </a:rPr>
              <a:t>InterConnect</a:t>
            </a:r>
            <a:r>
              <a:rPr lang="en-US" altLang="ko-KR" sz="2200" dirty="0" smtClean="0">
                <a:solidFill>
                  <a:schemeClr val="tx1"/>
                </a:solidFill>
              </a:rPr>
              <a:t> Lab</a:t>
            </a:r>
            <a:r>
              <a:rPr lang="ko-KR" altLang="en-US" sz="2200" dirty="0" smtClean="0">
                <a:solidFill>
                  <a:schemeClr val="tx1"/>
                </a:solidFill>
              </a:rPr>
              <a:t>에 이어</a:t>
            </a:r>
            <a:r>
              <a:rPr lang="en-US" altLang="ko-KR" sz="2200" dirty="0" smtClean="0">
                <a:solidFill>
                  <a:schemeClr val="tx1"/>
                </a:solidFill>
              </a:rPr>
              <a:t>)</a:t>
            </a:r>
          </a:p>
          <a:p>
            <a:pPr lvl="1"/>
            <a:r>
              <a:rPr lang="en-US" altLang="ko-KR" sz="2200" dirty="0" smtClean="0">
                <a:solidFill>
                  <a:schemeClr val="tx1"/>
                </a:solidFill>
              </a:rPr>
              <a:t>NUC</a:t>
            </a:r>
            <a:r>
              <a:rPr lang="ko-KR" altLang="en-US" sz="2200" dirty="0" smtClean="0">
                <a:solidFill>
                  <a:schemeClr val="tx1"/>
                </a:solidFill>
              </a:rPr>
              <a:t>에서 </a:t>
            </a:r>
            <a:r>
              <a:rPr lang="en-US" altLang="ko-KR" sz="2200" dirty="0" smtClean="0">
                <a:solidFill>
                  <a:schemeClr val="tx1"/>
                </a:solidFill>
              </a:rPr>
              <a:t>Flume Container </a:t>
            </a:r>
            <a:r>
              <a:rPr lang="ko-KR" altLang="en-US" sz="2200" dirty="0" smtClean="0">
                <a:solidFill>
                  <a:schemeClr val="tx1"/>
                </a:solidFill>
              </a:rPr>
              <a:t>구동</a:t>
            </a:r>
            <a:endParaRPr lang="en-US" altLang="ko-KR" sz="2200" dirty="0" smtClean="0">
              <a:solidFill>
                <a:schemeClr val="tx1"/>
              </a:solidFill>
            </a:endParaRPr>
          </a:p>
          <a:p>
            <a:pPr lvl="1"/>
            <a:r>
              <a:rPr lang="en-US" altLang="ko-KR" sz="2200" dirty="0" smtClean="0">
                <a:solidFill>
                  <a:schemeClr val="tx1"/>
                </a:solidFill>
              </a:rPr>
              <a:t>Visibility Center</a:t>
            </a:r>
            <a:r>
              <a:rPr lang="ko-KR" altLang="en-US" sz="2200" dirty="0" smtClean="0">
                <a:solidFill>
                  <a:schemeClr val="tx1"/>
                </a:solidFill>
              </a:rPr>
              <a:t> 환경 설정</a:t>
            </a:r>
            <a:endParaRPr lang="en-US" altLang="ko-KR" sz="2200" dirty="0" smtClean="0">
              <a:solidFill>
                <a:schemeClr val="tx1"/>
              </a:solidFill>
            </a:endParaRPr>
          </a:p>
          <a:p>
            <a:pPr lvl="1"/>
            <a:r>
              <a:rPr lang="en-US" altLang="ko-KR" sz="2200" dirty="0" smtClean="0">
                <a:solidFill>
                  <a:schemeClr val="tx1"/>
                </a:solidFill>
              </a:rPr>
              <a:t>Operation Data Visibility Service </a:t>
            </a:r>
            <a:r>
              <a:rPr lang="ko-KR" altLang="en-US" sz="2200" dirty="0" smtClean="0">
                <a:solidFill>
                  <a:schemeClr val="tx1"/>
                </a:solidFill>
              </a:rPr>
              <a:t>실행</a:t>
            </a:r>
            <a:endParaRPr lang="en-US" altLang="ko-KR" sz="2200" dirty="0" smtClean="0">
              <a:solidFill>
                <a:schemeClr val="tx1"/>
              </a:solidFill>
            </a:endParaRPr>
          </a:p>
          <a:p>
            <a:endParaRPr lang="en-US" altLang="ko-KR" sz="2800" dirty="0" smtClean="0">
              <a:solidFill>
                <a:schemeClr val="tx1"/>
              </a:solidFill>
            </a:endParaRPr>
          </a:p>
          <a:p>
            <a:endParaRPr lang="en-US" altLang="ko-KR" sz="2800" dirty="0" smtClean="0">
              <a:solidFill>
                <a:schemeClr val="tx1"/>
              </a:solidFill>
            </a:endParaRPr>
          </a:p>
        </p:txBody>
      </p:sp>
      <p:sp>
        <p:nvSpPr>
          <p:cNvPr id="17" name="Slide Number Placeholder 16"/>
          <p:cNvSpPr>
            <a:spLocks noGrp="1"/>
          </p:cNvSpPr>
          <p:nvPr>
            <p:ph type="sldNum" sz="quarter" idx="12"/>
          </p:nvPr>
        </p:nvSpPr>
        <p:spPr/>
        <p:txBody>
          <a:bodyPr/>
          <a:lstStyle/>
          <a:p>
            <a:fld id="{59A8C4E9-C78C-421A-ABCD-60FDAFBA7D9F}" type="slidenum">
              <a:rPr lang="ko-KR" altLang="en-US" smtClean="0"/>
              <a:t>5</a:t>
            </a:fld>
            <a:endParaRPr lang="ko-KR" altLang="en-US"/>
          </a:p>
        </p:txBody>
      </p:sp>
      <p:sp>
        <p:nvSpPr>
          <p:cNvPr id="15"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Index</a:t>
            </a:r>
            <a:endParaRPr lang="ko-KR" altLang="en-US" sz="4000" dirty="0" smtClean="0">
              <a:solidFill>
                <a:srgbClr val="0070C0"/>
              </a:solidFill>
            </a:endParaRPr>
          </a:p>
        </p:txBody>
      </p:sp>
    </p:spTree>
    <p:extLst>
      <p:ext uri="{BB962C8B-B14F-4D97-AF65-F5344CB8AC3E}">
        <p14:creationId xmlns:p14="http://schemas.microsoft.com/office/powerpoint/2010/main" val="1463627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609600"/>
            <a:ext cx="8749005" cy="1320800"/>
          </a:xfrm>
        </p:spPr>
        <p:txBody>
          <a:bodyPr/>
          <a:lstStyle/>
          <a:p>
            <a:r>
              <a:rPr lang="en-US" altLang="ko-KR" dirty="0" smtClean="0"/>
              <a:t>Hypervisor: VMWare Workstation Player</a:t>
            </a:r>
            <a:endParaRPr lang="ko-KR" altLang="en-US" dirty="0"/>
          </a:p>
        </p:txBody>
      </p:sp>
      <p:sp>
        <p:nvSpPr>
          <p:cNvPr id="11" name="내용 개체 틀 2"/>
          <p:cNvSpPr txBox="1">
            <a:spLocks/>
          </p:cNvSpPr>
          <p:nvPr/>
        </p:nvSpPr>
        <p:spPr>
          <a:xfrm>
            <a:off x="379711" y="1693333"/>
            <a:ext cx="7927545" cy="5041296"/>
          </a:xfrm>
          <a:prstGeom prst="rect">
            <a:avLst/>
          </a:prstGeom>
        </p:spPr>
        <p:txBody>
          <a:bodyPr vert="horz" lIns="91440" tIns="45720" rIns="91440" bIns="45720" rtlCol="0">
            <a:normAutofit fontScale="92500" lnSpcReduction="200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sz="2400" dirty="0" smtClean="0">
                <a:solidFill>
                  <a:schemeClr val="tx1"/>
                </a:solidFill>
              </a:rPr>
              <a:t>Hypervisor</a:t>
            </a:r>
          </a:p>
          <a:p>
            <a:pPr lvl="1"/>
            <a:r>
              <a:rPr lang="en-US" altLang="ko-KR" sz="2200" dirty="0" smtClean="0">
                <a:solidFill>
                  <a:schemeClr val="tx1"/>
                </a:solidFill>
              </a:rPr>
              <a:t>The </a:t>
            </a:r>
            <a:r>
              <a:rPr lang="en-US" altLang="ko-KR" sz="2200" dirty="0">
                <a:solidFill>
                  <a:schemeClr val="tx1"/>
                </a:solidFill>
              </a:rPr>
              <a:t>hypervisor presents the guest operating systems with a virtual operating platform and manages the execution of the guest operating systems. Multiple instances of a variety of operating systems may share the virtualized hardware resources.</a:t>
            </a:r>
          </a:p>
          <a:p>
            <a:r>
              <a:rPr lang="en-US" altLang="ko-KR" sz="2400" dirty="0" smtClean="0">
                <a:solidFill>
                  <a:schemeClr val="tx1"/>
                </a:solidFill>
              </a:rPr>
              <a:t>VMWare Workstation Player</a:t>
            </a:r>
          </a:p>
          <a:p>
            <a:pPr lvl="1"/>
            <a:r>
              <a:rPr lang="en-US" altLang="ko-KR" sz="2200" dirty="0">
                <a:solidFill>
                  <a:schemeClr val="tx1"/>
                </a:solidFill>
              </a:rPr>
              <a:t>VMware Workstation Player, formerly VMware Player, is a virtualization software package for x64 computers running Microsoft Windows or Linux, supplied free of charge by VMware, Inc</a:t>
            </a:r>
            <a:r>
              <a:rPr lang="en-US" altLang="ko-KR" sz="2200" dirty="0" smtClean="0">
                <a:solidFill>
                  <a:schemeClr val="tx1"/>
                </a:solidFill>
              </a:rPr>
              <a:t>.</a:t>
            </a:r>
            <a:endParaRPr lang="en-US" altLang="ko-KR" sz="2200" dirty="0">
              <a:solidFill>
                <a:schemeClr val="tx1"/>
              </a:solidFill>
            </a:endParaRPr>
          </a:p>
          <a:p>
            <a:pPr lvl="1"/>
            <a:r>
              <a:rPr lang="en-US" altLang="ko-KR" sz="2200" dirty="0">
                <a:solidFill>
                  <a:schemeClr val="tx1"/>
                </a:solidFill>
              </a:rPr>
              <a:t>VMware Player can run existing virtual appliances and create its own virtual machines (which require an operating system to be installed to be functional</a:t>
            </a:r>
            <a:r>
              <a:rPr lang="en-US" altLang="ko-KR" sz="2200" dirty="0" smtClean="0">
                <a:solidFill>
                  <a:schemeClr val="tx1"/>
                </a:solidFill>
              </a:rPr>
              <a:t>).</a:t>
            </a:r>
            <a:endParaRPr lang="en-US" altLang="ko-KR" sz="2200" dirty="0">
              <a:solidFill>
                <a:schemeClr val="tx1"/>
              </a:solidFill>
            </a:endParaRPr>
          </a:p>
          <a:p>
            <a:pPr lvl="1"/>
            <a:r>
              <a:rPr lang="en-US" altLang="ko-KR" sz="2200" dirty="0">
                <a:solidFill>
                  <a:schemeClr val="tx1"/>
                </a:solidFill>
              </a:rPr>
              <a:t>It uses the same virtualization core as VMware Workstation, a similar program with more features, but not free of charge.</a:t>
            </a:r>
            <a:endParaRPr lang="en-US" altLang="ko-KR" sz="2200" dirty="0" smtClean="0">
              <a:solidFill>
                <a:schemeClr val="tx1"/>
              </a:solidFill>
            </a:endParaRPr>
          </a:p>
        </p:txBody>
      </p:sp>
      <p:sp>
        <p:nvSpPr>
          <p:cNvPr id="17" name="Slide Number Placeholder 16"/>
          <p:cNvSpPr>
            <a:spLocks noGrp="1"/>
          </p:cNvSpPr>
          <p:nvPr>
            <p:ph type="sldNum" sz="quarter" idx="12"/>
          </p:nvPr>
        </p:nvSpPr>
        <p:spPr/>
        <p:txBody>
          <a:bodyPr/>
          <a:lstStyle/>
          <a:p>
            <a:fld id="{59A8C4E9-C78C-421A-ABCD-60FDAFBA7D9F}" type="slidenum">
              <a:rPr lang="ko-KR" altLang="en-US" smtClean="0"/>
              <a:t>6</a:t>
            </a:fld>
            <a:endParaRPr lang="ko-KR" altLang="en-US"/>
          </a:p>
        </p:txBody>
      </p:sp>
    </p:spTree>
    <p:extLst>
      <p:ext uri="{BB962C8B-B14F-4D97-AF65-F5344CB8AC3E}">
        <p14:creationId xmlns:p14="http://schemas.microsoft.com/office/powerpoint/2010/main" val="3239705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Hypervisor </a:t>
            </a:r>
            <a:r>
              <a:rPr lang="ko-KR" altLang="en-US" dirty="0" smtClean="0"/>
              <a:t>설치</a:t>
            </a:r>
            <a:endParaRPr lang="ko-KR" altLang="en-US" dirty="0"/>
          </a:p>
        </p:txBody>
      </p:sp>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lnSpcReduction="100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rgbClr val="FF0000"/>
                </a:solidFill>
              </a:rPr>
              <a:t>VMWare Workstation Player </a:t>
            </a:r>
            <a:r>
              <a:rPr lang="en-US" altLang="ko-KR" dirty="0" smtClean="0"/>
              <a:t>Install</a:t>
            </a:r>
          </a:p>
          <a:p>
            <a:pPr lvl="1"/>
            <a:r>
              <a:rPr lang="ko-KR" altLang="en-US" dirty="0" smtClean="0"/>
              <a:t>노트북 혹은 </a:t>
            </a:r>
            <a:r>
              <a:rPr lang="en-US" altLang="ko-KR" dirty="0" smtClean="0"/>
              <a:t>NUC</a:t>
            </a:r>
            <a:r>
              <a:rPr lang="ko-KR" altLang="en-US" dirty="0" smtClean="0"/>
              <a:t>에 </a:t>
            </a:r>
            <a:r>
              <a:rPr lang="en-US" altLang="ko-KR" dirty="0" smtClean="0"/>
              <a:t>VM</a:t>
            </a:r>
            <a:r>
              <a:rPr lang="ko-KR" altLang="en-US" dirty="0" smtClean="0"/>
              <a:t>으로 </a:t>
            </a:r>
            <a:r>
              <a:rPr lang="en-US" altLang="ko-KR" dirty="0" smtClean="0"/>
              <a:t>Control Tower</a:t>
            </a:r>
            <a:r>
              <a:rPr lang="ko-KR" altLang="en-US" dirty="0" smtClean="0"/>
              <a:t>를 구축</a:t>
            </a:r>
            <a:endParaRPr lang="en-US" altLang="ko-KR" dirty="0" smtClean="0"/>
          </a:p>
          <a:p>
            <a:pPr lvl="1"/>
            <a:r>
              <a:rPr lang="ko-KR" altLang="en-US" dirty="0" smtClean="0"/>
              <a:t>환경에 맞는 링크를 통해 </a:t>
            </a:r>
            <a:r>
              <a:rPr lang="en-US" altLang="ko-KR" dirty="0" smtClean="0"/>
              <a:t>VMWare Workstation Player </a:t>
            </a:r>
            <a:r>
              <a:rPr lang="ko-KR" altLang="en-US" dirty="0" smtClean="0"/>
              <a:t>다운로드</a:t>
            </a:r>
            <a:r>
              <a:rPr lang="en-US" altLang="ko-KR" dirty="0" smtClean="0">
                <a:hlinkClick r:id="rId2"/>
              </a:rPr>
              <a:t>https</a:t>
            </a:r>
            <a:r>
              <a:rPr lang="en-US" altLang="ko-KR" dirty="0">
                <a:hlinkClick r:id="rId2"/>
              </a:rPr>
              <a:t>://</a:t>
            </a:r>
            <a:r>
              <a:rPr lang="en-US" altLang="ko-KR" dirty="0" smtClean="0">
                <a:hlinkClick r:id="rId2"/>
              </a:rPr>
              <a:t>my.vmware.com/web/vmware/free#desktop_end_user_computing/vmware_workstation_player/12_0</a:t>
            </a:r>
            <a:endParaRPr lang="en-US" altLang="ko-KR" dirty="0" smtClean="0"/>
          </a:p>
          <a:p>
            <a:pPr lvl="1"/>
            <a:r>
              <a:rPr lang="ko-KR" altLang="en-US" dirty="0" smtClean="0"/>
              <a:t>실행 후 옵션 변경 없이 모두 </a:t>
            </a:r>
            <a:r>
              <a:rPr lang="en-US" altLang="ko-KR" dirty="0" smtClean="0"/>
              <a:t>Next </a:t>
            </a:r>
            <a:r>
              <a:rPr lang="ko-KR" altLang="en-US" dirty="0" smtClean="0"/>
              <a:t>클릭하여 설치 완료</a:t>
            </a:r>
            <a:endParaRPr lang="en-US" altLang="ko-KR" dirty="0" smtClean="0"/>
          </a:p>
        </p:txBody>
      </p:sp>
      <p:pic>
        <p:nvPicPr>
          <p:cNvPr id="8" name="Picture 2" descr="http://beta3.finance.si/pics/cache_no/notebook.141155587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5208" y="552385"/>
            <a:ext cx="1552291" cy="125398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785107" y="1644192"/>
            <a:ext cx="1157163" cy="525372"/>
            <a:chOff x="6038275" y="1095632"/>
            <a:chExt cx="1157163" cy="525372"/>
          </a:xfrm>
        </p:grpSpPr>
        <p:sp>
          <p:nvSpPr>
            <p:cNvPr id="3" name="Rectangle 2"/>
            <p:cNvSpPr/>
            <p:nvPr/>
          </p:nvSpPr>
          <p:spPr>
            <a:xfrm>
              <a:off x="6038275" y="1095632"/>
              <a:ext cx="1157163" cy="525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4"/>
            <a:stretch>
              <a:fillRect/>
            </a:stretch>
          </p:blipFill>
          <p:spPr>
            <a:xfrm>
              <a:off x="6067200" y="1151465"/>
              <a:ext cx="461300" cy="461300"/>
            </a:xfrm>
            <a:prstGeom prst="rect">
              <a:avLst/>
            </a:prstGeom>
          </p:spPr>
        </p:pic>
        <p:pic>
          <p:nvPicPr>
            <p:cNvPr id="10" name="그림 73"/>
            <p:cNvPicPr>
              <a:picLocks noChangeAspect="1"/>
            </p:cNvPicPr>
            <p:nvPr/>
          </p:nvPicPr>
          <p:blipFill>
            <a:blip r:embed="rId5"/>
            <a:stretch>
              <a:fillRect/>
            </a:stretch>
          </p:blipFill>
          <p:spPr>
            <a:xfrm>
              <a:off x="6740280" y="1157426"/>
              <a:ext cx="434064" cy="438083"/>
            </a:xfrm>
            <a:prstGeom prst="rect">
              <a:avLst/>
            </a:prstGeom>
          </p:spPr>
        </p:pic>
        <p:sp>
          <p:nvSpPr>
            <p:cNvPr id="12" name="TextBox 11"/>
            <p:cNvSpPr txBox="1"/>
            <p:nvPr/>
          </p:nvSpPr>
          <p:spPr>
            <a:xfrm>
              <a:off x="6465687" y="1283262"/>
              <a:ext cx="338554" cy="276999"/>
            </a:xfrm>
            <a:prstGeom prst="rect">
              <a:avLst/>
            </a:prstGeom>
            <a:noFill/>
            <a:ln>
              <a:noFill/>
            </a:ln>
          </p:spPr>
          <p:txBody>
            <a:bodyPr wrap="none" rtlCol="0">
              <a:spAutoFit/>
            </a:bodyPr>
            <a:lstStyle/>
            <a:p>
              <a:pPr fontAlgn="base">
                <a:spcBef>
                  <a:spcPct val="0"/>
                </a:spcBef>
                <a:spcAft>
                  <a:spcPct val="0"/>
                </a:spcAft>
              </a:pPr>
              <a:r>
                <a:rPr kumimoji="1" lang="en-US" altLang="ko-KR" sz="1200" b="1" dirty="0" smtClean="0">
                  <a:solidFill>
                    <a:srgbClr val="5B9BD5"/>
                  </a:solidFill>
                  <a:latin typeface="Comic Sans MS" pitchFamily="66" charset="0"/>
                  <a:ea typeface="굴림" pitchFamily="50" charset="-127"/>
                </a:rPr>
                <a:t>or</a:t>
              </a:r>
              <a:endParaRPr kumimoji="1" lang="ko-KR" altLang="en-US" sz="1200" b="1" dirty="0" smtClean="0">
                <a:solidFill>
                  <a:srgbClr val="5B9BD5"/>
                </a:solidFill>
                <a:latin typeface="Comic Sans MS" pitchFamily="66" charset="0"/>
                <a:ea typeface="굴림" pitchFamily="50" charset="-127"/>
              </a:endParaRPr>
            </a:p>
          </p:txBody>
        </p:sp>
      </p:grpSp>
      <p:grpSp>
        <p:nvGrpSpPr>
          <p:cNvPr id="15" name="Group 14"/>
          <p:cNvGrpSpPr/>
          <p:nvPr/>
        </p:nvGrpSpPr>
        <p:grpSpPr>
          <a:xfrm>
            <a:off x="1020268" y="3605500"/>
            <a:ext cx="5526374" cy="3004480"/>
            <a:chOff x="1022357" y="3071348"/>
            <a:chExt cx="6762750" cy="3676650"/>
          </a:xfrm>
        </p:grpSpPr>
        <p:pic>
          <p:nvPicPr>
            <p:cNvPr id="7" name="Picture 6"/>
            <p:cNvPicPr>
              <a:picLocks noChangeAspect="1"/>
            </p:cNvPicPr>
            <p:nvPr/>
          </p:nvPicPr>
          <p:blipFill>
            <a:blip r:embed="rId6"/>
            <a:stretch>
              <a:fillRect/>
            </a:stretch>
          </p:blipFill>
          <p:spPr>
            <a:xfrm>
              <a:off x="1022357" y="3071348"/>
              <a:ext cx="6762750" cy="3676650"/>
            </a:xfrm>
            <a:prstGeom prst="rect">
              <a:avLst/>
            </a:prstGeom>
          </p:spPr>
        </p:pic>
        <p:sp>
          <p:nvSpPr>
            <p:cNvPr id="23" name="직사각형 22"/>
            <p:cNvSpPr/>
            <p:nvPr/>
          </p:nvSpPr>
          <p:spPr>
            <a:xfrm>
              <a:off x="1154015" y="4415481"/>
              <a:ext cx="1536248" cy="30266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22"/>
            <p:cNvSpPr/>
            <p:nvPr/>
          </p:nvSpPr>
          <p:spPr>
            <a:xfrm>
              <a:off x="4523291" y="5528970"/>
              <a:ext cx="572420" cy="32599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p:cNvSpPr txBox="1"/>
          <p:nvPr/>
        </p:nvSpPr>
        <p:spPr>
          <a:xfrm>
            <a:off x="7815728" y="2103888"/>
            <a:ext cx="1342768" cy="369332"/>
          </a:xfrm>
          <a:prstGeom prst="rect">
            <a:avLst/>
          </a:prstGeom>
          <a:noFill/>
        </p:spPr>
        <p:txBody>
          <a:bodyPr wrap="square" rtlCol="0">
            <a:spAutoFit/>
          </a:bodyPr>
          <a:lstStyle/>
          <a:p>
            <a:r>
              <a:rPr lang="en-US" altLang="ko-KR" b="1" dirty="0" smtClean="0">
                <a:solidFill>
                  <a:srgbClr val="FF0000"/>
                </a:solidFill>
              </a:rPr>
              <a:t>64Bit OS</a:t>
            </a:r>
            <a:endParaRPr lang="ko-KR" altLang="en-US" b="1" dirty="0">
              <a:solidFill>
                <a:srgbClr val="FF0000"/>
              </a:solidFill>
            </a:endParaRPr>
          </a:p>
        </p:txBody>
      </p:sp>
      <p:sp>
        <p:nvSpPr>
          <p:cNvPr id="17" name="Slide Number Placeholder 16"/>
          <p:cNvSpPr>
            <a:spLocks noGrp="1"/>
          </p:cNvSpPr>
          <p:nvPr>
            <p:ph type="sldNum" sz="quarter" idx="12"/>
          </p:nvPr>
        </p:nvSpPr>
        <p:spPr/>
        <p:txBody>
          <a:bodyPr/>
          <a:lstStyle/>
          <a:p>
            <a:fld id="{59A8C4E9-C78C-421A-ABCD-60FDAFBA7D9F}" type="slidenum">
              <a:rPr lang="ko-KR" altLang="en-US" smtClean="0"/>
              <a:t>7</a:t>
            </a:fld>
            <a:endParaRPr lang="ko-KR" altLang="en-US"/>
          </a:p>
        </p:txBody>
      </p:sp>
    </p:spTree>
    <p:extLst>
      <p:ext uri="{BB962C8B-B14F-4D97-AF65-F5344CB8AC3E}">
        <p14:creationId xmlns:p14="http://schemas.microsoft.com/office/powerpoint/2010/main" val="4214912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609600"/>
            <a:ext cx="7423064" cy="1320800"/>
          </a:xfrm>
        </p:spPr>
        <p:txBody>
          <a:bodyPr/>
          <a:lstStyle/>
          <a:p>
            <a:r>
              <a:rPr lang="en-US" altLang="ko-KR" dirty="0" smtClean="0"/>
              <a:t>Virtual Machine(VM) </a:t>
            </a:r>
            <a:r>
              <a:rPr lang="ko-KR" altLang="en-US" dirty="0" smtClean="0"/>
              <a:t>생성 </a:t>
            </a:r>
            <a:r>
              <a:rPr lang="en-US" altLang="ko-KR" dirty="0" smtClean="0"/>
              <a:t>(1/4)</a:t>
            </a:r>
            <a:endParaRPr lang="ko-KR" altLang="en-US" dirty="0"/>
          </a:p>
        </p:txBody>
      </p:sp>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VMWare Workstation Player </a:t>
            </a:r>
            <a:r>
              <a:rPr lang="en-US" altLang="ko-KR" dirty="0" smtClean="0"/>
              <a:t>Start</a:t>
            </a:r>
          </a:p>
          <a:p>
            <a:pPr lvl="1"/>
            <a:r>
              <a:rPr lang="ko-KR" altLang="en-US" dirty="0" smtClean="0"/>
              <a:t>실습 목적의 무료 사용을 위해 유효한 메일 주소 입력 후 </a:t>
            </a:r>
            <a:r>
              <a:rPr lang="en-US" altLang="ko-KR" dirty="0" smtClean="0"/>
              <a:t>Continue</a:t>
            </a:r>
          </a:p>
          <a:p>
            <a:pPr lvl="1"/>
            <a:r>
              <a:rPr lang="ko-KR" altLang="en-US" dirty="0" smtClean="0"/>
              <a:t>메인 화면에서 새로운 가상 머신 추가 버튼을 클릭하여 가상 머신 생성</a:t>
            </a:r>
            <a:endParaRPr lang="en-US" altLang="ko-KR" dirty="0" smtClean="0"/>
          </a:p>
        </p:txBody>
      </p:sp>
      <p:pic>
        <p:nvPicPr>
          <p:cNvPr id="8" name="Picture 2" descr="http://beta3.finance.si/pics/cache_no/notebook.141155587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5208" y="552385"/>
            <a:ext cx="1552291" cy="125398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785107" y="1644192"/>
            <a:ext cx="1157163" cy="525372"/>
            <a:chOff x="6038275" y="1095632"/>
            <a:chExt cx="1157163" cy="525372"/>
          </a:xfrm>
        </p:grpSpPr>
        <p:sp>
          <p:nvSpPr>
            <p:cNvPr id="3" name="Rectangle 2"/>
            <p:cNvSpPr/>
            <p:nvPr/>
          </p:nvSpPr>
          <p:spPr>
            <a:xfrm>
              <a:off x="6038275" y="1095632"/>
              <a:ext cx="1157163" cy="525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6067200" y="1151465"/>
              <a:ext cx="461300" cy="461300"/>
            </a:xfrm>
            <a:prstGeom prst="rect">
              <a:avLst/>
            </a:prstGeom>
          </p:spPr>
        </p:pic>
        <p:pic>
          <p:nvPicPr>
            <p:cNvPr id="10" name="그림 73"/>
            <p:cNvPicPr>
              <a:picLocks noChangeAspect="1"/>
            </p:cNvPicPr>
            <p:nvPr/>
          </p:nvPicPr>
          <p:blipFill>
            <a:blip r:embed="rId4"/>
            <a:stretch>
              <a:fillRect/>
            </a:stretch>
          </p:blipFill>
          <p:spPr>
            <a:xfrm>
              <a:off x="6740280" y="1157426"/>
              <a:ext cx="434064" cy="438083"/>
            </a:xfrm>
            <a:prstGeom prst="rect">
              <a:avLst/>
            </a:prstGeom>
          </p:spPr>
        </p:pic>
        <p:sp>
          <p:nvSpPr>
            <p:cNvPr id="12" name="TextBox 11"/>
            <p:cNvSpPr txBox="1"/>
            <p:nvPr/>
          </p:nvSpPr>
          <p:spPr>
            <a:xfrm>
              <a:off x="6465687" y="1283262"/>
              <a:ext cx="338554" cy="276999"/>
            </a:xfrm>
            <a:prstGeom prst="rect">
              <a:avLst/>
            </a:prstGeom>
            <a:noFill/>
            <a:ln>
              <a:noFill/>
            </a:ln>
          </p:spPr>
          <p:txBody>
            <a:bodyPr wrap="none" rtlCol="0">
              <a:spAutoFit/>
            </a:bodyPr>
            <a:lstStyle/>
            <a:p>
              <a:pPr fontAlgn="base">
                <a:spcBef>
                  <a:spcPct val="0"/>
                </a:spcBef>
                <a:spcAft>
                  <a:spcPct val="0"/>
                </a:spcAft>
              </a:pPr>
              <a:r>
                <a:rPr kumimoji="1" lang="en-US" altLang="ko-KR" sz="1200" b="1" dirty="0" smtClean="0">
                  <a:solidFill>
                    <a:srgbClr val="5B9BD5"/>
                  </a:solidFill>
                  <a:latin typeface="Comic Sans MS" pitchFamily="66" charset="0"/>
                  <a:ea typeface="굴림" pitchFamily="50" charset="-127"/>
                </a:rPr>
                <a:t>or</a:t>
              </a:r>
              <a:endParaRPr kumimoji="1" lang="ko-KR" altLang="en-US" sz="1200" b="1" dirty="0" smtClean="0">
                <a:solidFill>
                  <a:srgbClr val="5B9BD5"/>
                </a:solidFill>
                <a:latin typeface="Comic Sans MS" pitchFamily="66" charset="0"/>
                <a:ea typeface="굴림" pitchFamily="50" charset="-127"/>
              </a:endParaRPr>
            </a:p>
          </p:txBody>
        </p:sp>
      </p:grpSp>
      <p:sp>
        <p:nvSpPr>
          <p:cNvPr id="14" name="TextBox 13"/>
          <p:cNvSpPr txBox="1"/>
          <p:nvPr/>
        </p:nvSpPr>
        <p:spPr>
          <a:xfrm>
            <a:off x="7815728" y="2103888"/>
            <a:ext cx="1342768" cy="369332"/>
          </a:xfrm>
          <a:prstGeom prst="rect">
            <a:avLst/>
          </a:prstGeom>
          <a:noFill/>
        </p:spPr>
        <p:txBody>
          <a:bodyPr wrap="square" rtlCol="0">
            <a:spAutoFit/>
          </a:bodyPr>
          <a:lstStyle/>
          <a:p>
            <a:r>
              <a:rPr lang="en-US" altLang="ko-KR" b="1" dirty="0" smtClean="0">
                <a:solidFill>
                  <a:srgbClr val="FF0000"/>
                </a:solidFill>
              </a:rPr>
              <a:t>64Bit OS</a:t>
            </a:r>
            <a:endParaRPr lang="ko-KR" altLang="en-US" b="1" dirty="0">
              <a:solidFill>
                <a:srgbClr val="FF0000"/>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339" y="3014133"/>
            <a:ext cx="3095625" cy="3200400"/>
          </a:xfrm>
          <a:prstGeom prst="rect">
            <a:avLst/>
          </a:prstGeom>
        </p:spPr>
      </p:pic>
      <p:pic>
        <p:nvPicPr>
          <p:cNvPr id="17" name="Picture 16"/>
          <p:cNvPicPr>
            <a:picLocks noChangeAspect="1"/>
          </p:cNvPicPr>
          <p:nvPr/>
        </p:nvPicPr>
        <p:blipFill>
          <a:blip r:embed="rId6"/>
          <a:stretch>
            <a:fillRect/>
          </a:stretch>
        </p:blipFill>
        <p:spPr>
          <a:xfrm>
            <a:off x="4778219" y="3014133"/>
            <a:ext cx="2937782" cy="3179350"/>
          </a:xfrm>
          <a:prstGeom prst="rect">
            <a:avLst/>
          </a:prstGeom>
        </p:spPr>
      </p:pic>
      <p:sp>
        <p:nvSpPr>
          <p:cNvPr id="19" name="직사각형 22"/>
          <p:cNvSpPr/>
          <p:nvPr/>
        </p:nvSpPr>
        <p:spPr>
          <a:xfrm>
            <a:off x="4778219" y="3605500"/>
            <a:ext cx="2825305" cy="52165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22"/>
          <p:cNvSpPr/>
          <p:nvPr/>
        </p:nvSpPr>
        <p:spPr>
          <a:xfrm>
            <a:off x="1301853" y="4388360"/>
            <a:ext cx="2248656" cy="43077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2"/>
          <p:cNvSpPr/>
          <p:nvPr/>
        </p:nvSpPr>
        <p:spPr>
          <a:xfrm>
            <a:off x="2529563" y="5762706"/>
            <a:ext cx="798523" cy="43077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Slide Number Placeholder 17"/>
          <p:cNvSpPr>
            <a:spLocks noGrp="1"/>
          </p:cNvSpPr>
          <p:nvPr>
            <p:ph type="sldNum" sz="quarter" idx="12"/>
          </p:nvPr>
        </p:nvSpPr>
        <p:spPr/>
        <p:txBody>
          <a:bodyPr/>
          <a:lstStyle/>
          <a:p>
            <a:fld id="{59A8C4E9-C78C-421A-ABCD-60FDAFBA7D9F}" type="slidenum">
              <a:rPr lang="ko-KR" altLang="en-US" smtClean="0"/>
              <a:t>8</a:t>
            </a:fld>
            <a:endParaRPr lang="ko-KR" altLang="en-US"/>
          </a:p>
        </p:txBody>
      </p:sp>
    </p:spTree>
    <p:extLst>
      <p:ext uri="{BB962C8B-B14F-4D97-AF65-F5344CB8AC3E}">
        <p14:creationId xmlns:p14="http://schemas.microsoft.com/office/powerpoint/2010/main" val="2952847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99" y="609600"/>
            <a:ext cx="7581826" cy="1320800"/>
          </a:xfrm>
        </p:spPr>
        <p:txBody>
          <a:bodyPr/>
          <a:lstStyle/>
          <a:p>
            <a:r>
              <a:rPr lang="en-US" altLang="ko-KR" dirty="0"/>
              <a:t>Virtual Machine(VM) </a:t>
            </a:r>
            <a:r>
              <a:rPr lang="ko-KR" altLang="en-US" dirty="0"/>
              <a:t>생성 </a:t>
            </a:r>
            <a:r>
              <a:rPr lang="en-US" altLang="ko-KR" dirty="0" smtClean="0"/>
              <a:t>(2/4</a:t>
            </a:r>
            <a:r>
              <a:rPr lang="en-US" altLang="ko-KR" dirty="0"/>
              <a:t>)</a:t>
            </a:r>
            <a:endParaRPr lang="ko-KR" altLang="en-US" dirty="0"/>
          </a:p>
        </p:txBody>
      </p:sp>
      <p:sp>
        <p:nvSpPr>
          <p:cNvPr id="11" name="내용 개체 틀 2"/>
          <p:cNvSpPr txBox="1">
            <a:spLocks/>
          </p:cNvSpPr>
          <p:nvPr/>
        </p:nvSpPr>
        <p:spPr>
          <a:xfrm>
            <a:off x="379711" y="1693333"/>
            <a:ext cx="8107401" cy="1912167"/>
          </a:xfrm>
          <a:prstGeom prst="rect">
            <a:avLst/>
          </a:prstGeom>
        </p:spPr>
        <p:txBody>
          <a:bodyPr vert="horz" lIns="91440" tIns="45720" rIns="91440" bIns="45720" rtlCol="0">
            <a:normAutofit lnSpcReduction="100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solidFill>
                  <a:schemeClr val="tx1"/>
                </a:solidFill>
              </a:rPr>
              <a:t>Create a New Virtual Machine for Control Tower</a:t>
            </a:r>
            <a:endParaRPr lang="en-US" altLang="ko-KR" dirty="0" smtClean="0"/>
          </a:p>
          <a:p>
            <a:pPr lvl="1"/>
            <a:r>
              <a:rPr lang="en-US" altLang="ko-KR" dirty="0"/>
              <a:t>Control Tower OS : Ubuntu Desktop 14.04.4 LTS(</a:t>
            </a:r>
            <a:r>
              <a:rPr lang="en-US" altLang="ko-KR" dirty="0">
                <a:solidFill>
                  <a:srgbClr val="FF0000"/>
                </a:solidFill>
              </a:rPr>
              <a:t>64bit</a:t>
            </a:r>
            <a:r>
              <a:rPr lang="en-US" altLang="ko-KR" dirty="0"/>
              <a:t>)</a:t>
            </a:r>
          </a:p>
          <a:p>
            <a:pPr lvl="1"/>
            <a:r>
              <a:rPr lang="en-US" altLang="ko-KR" dirty="0"/>
              <a:t>Download Link : </a:t>
            </a:r>
            <a:r>
              <a:rPr lang="en-US" altLang="ko-KR" u="sng" dirty="0">
                <a:solidFill>
                  <a:srgbClr val="92D050"/>
                </a:solidFill>
              </a:rPr>
              <a:t>http://ftp.daumkakao.com/ubuntu-releases/14.04/ubuntu-14.04.4-desktop-amd64.iso</a:t>
            </a:r>
            <a:endParaRPr lang="en-US" altLang="ko-KR" dirty="0"/>
          </a:p>
          <a:p>
            <a:pPr lvl="1"/>
            <a:r>
              <a:rPr lang="en-US" altLang="ko-KR" dirty="0"/>
              <a:t>VMWare Workstation Player</a:t>
            </a:r>
            <a:r>
              <a:rPr lang="ko-KR" altLang="en-US" dirty="0"/>
              <a:t>에서 </a:t>
            </a:r>
            <a:r>
              <a:rPr lang="en-US" altLang="ko-KR" dirty="0"/>
              <a:t>Virtual Machine </a:t>
            </a:r>
            <a:r>
              <a:rPr lang="ko-KR" altLang="en-US" dirty="0" smtClean="0"/>
              <a:t>생성에 사용할 </a:t>
            </a:r>
            <a:r>
              <a:rPr lang="en-US" altLang="ko-KR" dirty="0" smtClean="0"/>
              <a:t>Ubuntu Image</a:t>
            </a:r>
            <a:r>
              <a:rPr lang="ko-KR" altLang="en-US" dirty="0"/>
              <a:t> </a:t>
            </a:r>
            <a:r>
              <a:rPr lang="ko-KR" altLang="en-US" dirty="0" smtClean="0"/>
              <a:t>다운로드 한 뒤 해당 파일의 경로 지정</a:t>
            </a:r>
            <a:endParaRPr lang="en-US" altLang="ko-KR" dirty="0" smtClean="0"/>
          </a:p>
          <a:p>
            <a:pPr marL="457200" lvl="1" indent="0">
              <a:buNone/>
            </a:pPr>
            <a:endParaRPr lang="en-US" altLang="ko-KR" dirty="0" smtClean="0"/>
          </a:p>
        </p:txBody>
      </p:sp>
      <p:pic>
        <p:nvPicPr>
          <p:cNvPr id="8" name="Picture 2" descr="http://beta3.finance.si/pics/cache_no/notebook.141155587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5208" y="552385"/>
            <a:ext cx="1552291" cy="125398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785107" y="1644192"/>
            <a:ext cx="1157163" cy="525372"/>
            <a:chOff x="6038275" y="1095632"/>
            <a:chExt cx="1157163" cy="525372"/>
          </a:xfrm>
        </p:grpSpPr>
        <p:sp>
          <p:nvSpPr>
            <p:cNvPr id="3" name="Rectangle 2"/>
            <p:cNvSpPr/>
            <p:nvPr/>
          </p:nvSpPr>
          <p:spPr>
            <a:xfrm>
              <a:off x="6038275" y="1095632"/>
              <a:ext cx="1157163" cy="5253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6067200" y="1151465"/>
              <a:ext cx="461300" cy="461300"/>
            </a:xfrm>
            <a:prstGeom prst="rect">
              <a:avLst/>
            </a:prstGeom>
          </p:spPr>
        </p:pic>
        <p:pic>
          <p:nvPicPr>
            <p:cNvPr id="10" name="그림 73"/>
            <p:cNvPicPr>
              <a:picLocks noChangeAspect="1"/>
            </p:cNvPicPr>
            <p:nvPr/>
          </p:nvPicPr>
          <p:blipFill>
            <a:blip r:embed="rId4"/>
            <a:stretch>
              <a:fillRect/>
            </a:stretch>
          </p:blipFill>
          <p:spPr>
            <a:xfrm>
              <a:off x="6740280" y="1157426"/>
              <a:ext cx="434064" cy="438083"/>
            </a:xfrm>
            <a:prstGeom prst="rect">
              <a:avLst/>
            </a:prstGeom>
          </p:spPr>
        </p:pic>
        <p:sp>
          <p:nvSpPr>
            <p:cNvPr id="12" name="TextBox 11"/>
            <p:cNvSpPr txBox="1"/>
            <p:nvPr/>
          </p:nvSpPr>
          <p:spPr>
            <a:xfrm>
              <a:off x="6465687" y="1283262"/>
              <a:ext cx="338554" cy="276999"/>
            </a:xfrm>
            <a:prstGeom prst="rect">
              <a:avLst/>
            </a:prstGeom>
            <a:noFill/>
            <a:ln>
              <a:noFill/>
            </a:ln>
          </p:spPr>
          <p:txBody>
            <a:bodyPr wrap="none" rtlCol="0">
              <a:spAutoFit/>
            </a:bodyPr>
            <a:lstStyle/>
            <a:p>
              <a:pPr fontAlgn="base">
                <a:spcBef>
                  <a:spcPct val="0"/>
                </a:spcBef>
                <a:spcAft>
                  <a:spcPct val="0"/>
                </a:spcAft>
              </a:pPr>
              <a:r>
                <a:rPr kumimoji="1" lang="en-US" altLang="ko-KR" sz="1200" b="1" dirty="0" smtClean="0">
                  <a:solidFill>
                    <a:srgbClr val="5B9BD5"/>
                  </a:solidFill>
                  <a:latin typeface="Comic Sans MS" pitchFamily="66" charset="0"/>
                  <a:ea typeface="굴림" pitchFamily="50" charset="-127"/>
                </a:rPr>
                <a:t>or</a:t>
              </a:r>
              <a:endParaRPr kumimoji="1" lang="ko-KR" altLang="en-US" sz="1200" b="1" dirty="0" smtClean="0">
                <a:solidFill>
                  <a:srgbClr val="5B9BD5"/>
                </a:solidFill>
                <a:latin typeface="Comic Sans MS" pitchFamily="66" charset="0"/>
                <a:ea typeface="굴림" pitchFamily="50" charset="-127"/>
              </a:endParaRPr>
            </a:p>
          </p:txBody>
        </p:sp>
      </p:grpSp>
      <p:sp>
        <p:nvSpPr>
          <p:cNvPr id="14" name="TextBox 13"/>
          <p:cNvSpPr txBox="1"/>
          <p:nvPr/>
        </p:nvSpPr>
        <p:spPr>
          <a:xfrm>
            <a:off x="7815728" y="2103888"/>
            <a:ext cx="1342768" cy="369332"/>
          </a:xfrm>
          <a:prstGeom prst="rect">
            <a:avLst/>
          </a:prstGeom>
          <a:noFill/>
        </p:spPr>
        <p:txBody>
          <a:bodyPr wrap="square" rtlCol="0">
            <a:spAutoFit/>
          </a:bodyPr>
          <a:lstStyle/>
          <a:p>
            <a:r>
              <a:rPr lang="en-US" altLang="ko-KR" b="1" dirty="0" smtClean="0">
                <a:solidFill>
                  <a:srgbClr val="FF0000"/>
                </a:solidFill>
              </a:rPr>
              <a:t>64Bit OS</a:t>
            </a:r>
            <a:endParaRPr lang="ko-KR" altLang="en-US" b="1" dirty="0">
              <a:solidFill>
                <a:srgbClr val="FF0000"/>
              </a:solidFill>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829" y="3517556"/>
            <a:ext cx="3095164" cy="3246322"/>
          </a:xfrm>
          <a:prstGeom prst="rect">
            <a:avLst/>
          </a:prstGeom>
        </p:spPr>
      </p:pic>
      <p:sp>
        <p:nvSpPr>
          <p:cNvPr id="25" name="직사각형 22"/>
          <p:cNvSpPr/>
          <p:nvPr/>
        </p:nvSpPr>
        <p:spPr>
          <a:xfrm>
            <a:off x="2984932" y="4985776"/>
            <a:ext cx="2921598" cy="47591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Slide Number Placeholder 25"/>
          <p:cNvSpPr>
            <a:spLocks noGrp="1"/>
          </p:cNvSpPr>
          <p:nvPr>
            <p:ph type="sldNum" sz="quarter" idx="12"/>
          </p:nvPr>
        </p:nvSpPr>
        <p:spPr/>
        <p:txBody>
          <a:bodyPr/>
          <a:lstStyle/>
          <a:p>
            <a:fld id="{59A8C4E9-C78C-421A-ABCD-60FDAFBA7D9F}" type="slidenum">
              <a:rPr lang="ko-KR" altLang="en-US" smtClean="0"/>
              <a:t>9</a:t>
            </a:fld>
            <a:endParaRPr lang="ko-KR" altLang="en-US"/>
          </a:p>
        </p:txBody>
      </p:sp>
    </p:spTree>
    <p:extLst>
      <p:ext uri="{BB962C8B-B14F-4D97-AF65-F5344CB8AC3E}">
        <p14:creationId xmlns:p14="http://schemas.microsoft.com/office/powerpoint/2010/main" val="1661527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2551</TotalTime>
  <Words>1580</Words>
  <Application>Microsoft Office PowerPoint</Application>
  <PresentationFormat>화면 슬라이드 쇼(4:3)</PresentationFormat>
  <Paragraphs>428</Paragraphs>
  <Slides>34</Slides>
  <Notes>5</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34</vt:i4>
      </vt:variant>
    </vt:vector>
  </HeadingPairs>
  <TitlesOfParts>
    <vt:vector size="46" baseType="lpstr">
      <vt:lpstr>HY그래픽M</vt:lpstr>
      <vt:lpstr>굴림</vt:lpstr>
      <vt:lpstr>맑은 고딕</vt:lpstr>
      <vt:lpstr>함초롬바탕</vt:lpstr>
      <vt:lpstr>Arial</vt:lpstr>
      <vt:lpstr>Comic Sans MS</vt:lpstr>
      <vt:lpstr>Times New Roman</vt:lpstr>
      <vt:lpstr>Trebuchet MS</vt:lpstr>
      <vt:lpstr>Wingdings</vt:lpstr>
      <vt:lpstr>Wingdings 3</vt:lpstr>
      <vt:lpstr>패싯</vt:lpstr>
      <vt:lpstr>1_패싯</vt:lpstr>
      <vt:lpstr>SmartX Labs  for Computer Systems</vt:lpstr>
      <vt:lpstr>PowerPoint 프레젠테이션</vt:lpstr>
      <vt:lpstr>PowerPoint 프레젠테이션</vt:lpstr>
      <vt:lpstr>PowerPoint 프레젠테이션</vt:lpstr>
      <vt:lpstr>PowerPoint 프레젠테이션</vt:lpstr>
      <vt:lpstr>Hypervisor: VMWare Workstation Player</vt:lpstr>
      <vt:lpstr>Hypervisor 설치</vt:lpstr>
      <vt:lpstr>Virtual Machine(VM) 생성 (1/4)</vt:lpstr>
      <vt:lpstr>Virtual Machine(VM) 생성 (2/4)</vt:lpstr>
      <vt:lpstr>Virtual Machine(VM) 생성 (3/4)</vt:lpstr>
      <vt:lpstr>Virtual Machine(VM) 생성 (4/4)</vt:lpstr>
      <vt:lpstr>VM 환경 설정</vt:lpstr>
      <vt:lpstr>What is Docker?</vt:lpstr>
      <vt:lpstr>Docker Engine 설치</vt:lpstr>
      <vt:lpstr>Docker Image 생성 및 Docker Container 실행</vt:lpstr>
      <vt:lpstr>PowerPoint 프레젠테이션</vt:lpstr>
      <vt:lpstr>PowerPoint 프레젠테이션</vt:lpstr>
      <vt:lpstr>Flume Container 구동 (3) Container 실행 및 설정 수정</vt:lpstr>
      <vt:lpstr>Flume Container 구동 (4) Flume Agent 실행</vt:lpstr>
      <vt:lpstr>PowerPoint 프레젠테이션</vt:lpstr>
      <vt:lpstr>Visibility Service 실행</vt:lpstr>
      <vt:lpstr>(참고) Container 변경사항 저장 및 재시작</vt:lpstr>
      <vt:lpstr>Appendix</vt:lpstr>
      <vt:lpstr>Raspberry Pi2 OS Setting</vt:lpstr>
      <vt:lpstr>Raspberry Pi2 Environment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CSLab 장비 준비 상황</dc:title>
  <dc:creator>BDKim</dc:creator>
  <cp:lastModifiedBy>Seungryong Kim</cp:lastModifiedBy>
  <cp:revision>241</cp:revision>
  <cp:lastPrinted>2016-05-05T17:31:12Z</cp:lastPrinted>
  <dcterms:created xsi:type="dcterms:W3CDTF">2015-08-28T05:50:49Z</dcterms:created>
  <dcterms:modified xsi:type="dcterms:W3CDTF">2016-05-09T04:55:19Z</dcterms:modified>
</cp:coreProperties>
</file>